
<file path=[Content_Types].xml><?xml version="1.0" encoding="utf-8"?>
<Types xmlns="http://schemas.openxmlformats.org/package/2006/content-types">
  <Default Extension="gif" ContentType="image/gif"/>
  <Default Extension="jpeg" ContentType="image/jpeg"/>
  <Default Extension="jpg" ContentType="image/tiff"/>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60.jp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328" r:id="rId3"/>
    <p:sldId id="259" r:id="rId4"/>
    <p:sldId id="262" r:id="rId5"/>
    <p:sldId id="264" r:id="rId6"/>
    <p:sldId id="265" r:id="rId7"/>
    <p:sldId id="358" r:id="rId8"/>
    <p:sldId id="267" r:id="rId9"/>
    <p:sldId id="268" r:id="rId10"/>
    <p:sldId id="269" r:id="rId11"/>
    <p:sldId id="271" r:id="rId12"/>
    <p:sldId id="270" r:id="rId13"/>
    <p:sldId id="273" r:id="rId14"/>
    <p:sldId id="274" r:id="rId15"/>
    <p:sldId id="276" r:id="rId16"/>
    <p:sldId id="277" r:id="rId17"/>
    <p:sldId id="278" r:id="rId18"/>
    <p:sldId id="279" r:id="rId19"/>
    <p:sldId id="327" r:id="rId20"/>
    <p:sldId id="329" r:id="rId21"/>
    <p:sldId id="286" r:id="rId22"/>
    <p:sldId id="287" r:id="rId23"/>
    <p:sldId id="289" r:id="rId24"/>
    <p:sldId id="290" r:id="rId25"/>
    <p:sldId id="296" r:id="rId26"/>
    <p:sldId id="280" r:id="rId27"/>
    <p:sldId id="350" r:id="rId28"/>
    <p:sldId id="353" r:id="rId29"/>
    <p:sldId id="330" r:id="rId30"/>
    <p:sldId id="351" r:id="rId31"/>
    <p:sldId id="334" r:id="rId32"/>
    <p:sldId id="335" r:id="rId33"/>
    <p:sldId id="332" r:id="rId34"/>
    <p:sldId id="337" r:id="rId35"/>
    <p:sldId id="333" r:id="rId36"/>
    <p:sldId id="339" r:id="rId37"/>
    <p:sldId id="340" r:id="rId38"/>
    <p:sldId id="354" r:id="rId39"/>
    <p:sldId id="341" r:id="rId40"/>
    <p:sldId id="343" r:id="rId41"/>
    <p:sldId id="342" r:id="rId42"/>
    <p:sldId id="344" r:id="rId43"/>
    <p:sldId id="346" r:id="rId44"/>
    <p:sldId id="357" r:id="rId45"/>
    <p:sldId id="345" r:id="rId46"/>
    <p:sldId id="347" r:id="rId47"/>
    <p:sldId id="348" r:id="rId48"/>
    <p:sldId id="349" r:id="rId49"/>
    <p:sldId id="359" r:id="rId50"/>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80446" autoAdjust="0"/>
  </p:normalViewPr>
  <p:slideViewPr>
    <p:cSldViewPr snapToGrid="0" snapToObjects="1">
      <p:cViewPr varScale="1">
        <p:scale>
          <a:sx n="80" d="100"/>
          <a:sy n="80" d="100"/>
        </p:scale>
        <p:origin x="1565"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146326-6303-3043-B703-908D21680C7B}" type="datetimeFigureOut">
              <a:rPr kumimoji="1" lang="zh-CN" altLang="en-US" smtClean="0"/>
              <a:t>2019/12/12</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C01CE7-87E5-D84D-8669-20C7A6660E86}" type="slidenum">
              <a:rPr kumimoji="1" lang="zh-CN" altLang="en-US" smtClean="0"/>
              <a:t>‹#›</a:t>
            </a:fld>
            <a:endParaRPr kumimoji="1" lang="zh-CN" altLang="en-US"/>
          </a:p>
        </p:txBody>
      </p:sp>
    </p:spTree>
    <p:extLst>
      <p:ext uri="{BB962C8B-B14F-4D97-AF65-F5344CB8AC3E}">
        <p14:creationId xmlns:p14="http://schemas.microsoft.com/office/powerpoint/2010/main" val="26908339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Grp="1" noRot="1" noChangeAspect="1" noChangeArrowheads="1"/>
          </p:cNvSpPr>
          <p:nvPr>
            <p:ph type="sldImg"/>
          </p:nvPr>
        </p:nvSpPr>
        <p:spPr>
          <a:solidFill>
            <a:srgbClr val="FFFFFF"/>
          </a:solidFill>
          <a:ln/>
        </p:spPr>
      </p:sp>
      <p:sp>
        <p:nvSpPr>
          <p:cNvPr id="43011" name="Rectangle 2"/>
          <p:cNvSpPr>
            <a:spLocks noGrp="1" noChangeArrowheads="1"/>
          </p:cNvSpPr>
          <p:nvPr>
            <p:ph type="body" idx="1"/>
          </p:nvPr>
        </p:nvSpPr>
        <p:spPr>
          <a:noFill/>
          <a:ln/>
        </p:spPr>
        <p:txBody>
          <a:bodyPr/>
          <a:lstStyle/>
          <a:p>
            <a:pPr eaLnBrk="1" hangingPunct="1"/>
            <a:r>
              <a:rPr lang="en-US" sz="1800" baseline="0" dirty="0">
                <a:latin typeface="Lucida Grande" charset="0"/>
                <a:ea typeface="Lucida Grande" charset="0"/>
                <a:cs typeface="Lucida Grande" charset="0"/>
                <a:sym typeface="Lucida Grande" charset="0"/>
              </a:rPr>
              <a:t>Today’s server has several cores on die, they share the LLC, memory controller, bandwidth, and the off-chip DRAM banks. Our study focus on the Shared memory system.</a:t>
            </a:r>
          </a:p>
          <a:p>
            <a:pPr eaLnBrk="1" hangingPunct="1"/>
            <a:endParaRPr lang="en-US" sz="1800" baseline="0" dirty="0">
              <a:latin typeface="Lucida Grande" charset="0"/>
              <a:ea typeface="Lucida Grande" charset="0"/>
              <a:cs typeface="Lucida Grande" charset="0"/>
              <a:sym typeface="Lucida Grande" charset="0"/>
            </a:endParaRPr>
          </a:p>
          <a:p>
            <a:pPr eaLnBrk="1" hangingPunct="1"/>
            <a:r>
              <a:rPr lang="en-US" sz="1800" baseline="0" dirty="0">
                <a:latin typeface="Lucida Grande" charset="0"/>
                <a:ea typeface="Lucida Grande" charset="0"/>
                <a:cs typeface="Lucida Grande" charset="0"/>
                <a:sym typeface="Lucida Grande" charset="0"/>
              </a:rPr>
              <a:t>-----------</a:t>
            </a:r>
          </a:p>
          <a:p>
            <a:pPr eaLnBrk="1" hangingPunct="1"/>
            <a:r>
              <a:rPr lang="en-US" sz="1800" baseline="0" dirty="0">
                <a:latin typeface="Lucida Grande" charset="0"/>
                <a:ea typeface="Lucida Grande" charset="0"/>
                <a:cs typeface="Lucida Grande" charset="0"/>
                <a:sym typeface="Lucida Grande" charset="0"/>
              </a:rPr>
              <a:t>In modern computer system, the core number in a single die is still increasing. They share last level cache and memory controller and the bandwidth. They are on-chip components, </a:t>
            </a:r>
          </a:p>
          <a:p>
            <a:pPr eaLnBrk="1" hangingPunct="1"/>
            <a:endParaRPr lang="en-US" sz="1800" baseline="0" dirty="0">
              <a:latin typeface="Lucida Grande" charset="0"/>
              <a:ea typeface="Lucida Grande" charset="0"/>
              <a:cs typeface="Lucida Grande" charset="0"/>
              <a:sym typeface="Lucida Grande" charset="0"/>
            </a:endParaRPr>
          </a:p>
          <a:p>
            <a:pPr eaLnBrk="1" hangingPunct="1"/>
            <a:endParaRPr lang="en-US" sz="1800" baseline="0" dirty="0">
              <a:latin typeface="Lucida Grande" charset="0"/>
              <a:ea typeface="Lucida Grande" charset="0"/>
              <a:cs typeface="Lucida Grande" charset="0"/>
              <a:sym typeface="Lucida Grande" charset="0"/>
            </a:endParaRPr>
          </a:p>
          <a:p>
            <a:pPr eaLnBrk="1" hangingPunct="1"/>
            <a:r>
              <a:rPr lang="en-US" sz="1800" baseline="0" dirty="0">
                <a:latin typeface="Lucida Grande" charset="0"/>
                <a:ea typeface="Lucida Grande" charset="0"/>
                <a:cs typeface="Lucida Grande" charset="0"/>
                <a:sym typeface="Lucida Grande" charset="0"/>
              </a:rPr>
              <a:t>Main memory system consists of server DRAM banks, and they are shared by all cores. The banks, shared last level cache resource and memory controller are called shared memory system.</a:t>
            </a:r>
          </a:p>
          <a:p>
            <a:pPr eaLnBrk="1" hangingPunct="1"/>
            <a:endParaRPr lang="en-US" sz="1800" baseline="0" dirty="0">
              <a:latin typeface="Lucida Grande" charset="0"/>
              <a:ea typeface="Lucida Grande" charset="0"/>
              <a:cs typeface="Lucida Grande" charset="0"/>
              <a:sym typeface="Lucida Grande" charset="0"/>
            </a:endParaRPr>
          </a:p>
          <a:p>
            <a:pPr eaLnBrk="1" hangingPunct="1"/>
            <a:endParaRPr lang="en-US" sz="1800" baseline="0" dirty="0">
              <a:latin typeface="Lucida Grande" charset="0"/>
              <a:ea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a:t>
            </a:r>
            <a:r>
              <a:rPr kumimoji="1" lang="en-US" altLang="zh-CN" baseline="0" dirty="0"/>
              <a:t> use real machine that has i7-860 2.8GHz and 8MB last level cache. The memory system is ddr3 dram with 2 channels, 8 ranks, and 64 banks in total.</a:t>
            </a:r>
          </a:p>
          <a:p>
            <a:endParaRPr kumimoji="1" lang="en-US" altLang="zh-CN" baseline="0" dirty="0"/>
          </a:p>
          <a:p>
            <a:r>
              <a:rPr kumimoji="1" lang="en-US" altLang="zh-CN" baseline="0" dirty="0"/>
              <a:t>We use spec 2006 for the multi-programmed workloads. And parsec for multi-threaded workloads. </a:t>
            </a:r>
            <a:endParaRPr kumimoji="1" lang="zh-CN" altLang="en-US" dirty="0"/>
          </a:p>
        </p:txBody>
      </p:sp>
      <p:sp>
        <p:nvSpPr>
          <p:cNvPr id="4" name="幻灯片编号占位符 3"/>
          <p:cNvSpPr>
            <a:spLocks noGrp="1"/>
          </p:cNvSpPr>
          <p:nvPr>
            <p:ph type="sldNum" sz="quarter" idx="10"/>
          </p:nvPr>
        </p:nvSpPr>
        <p:spPr/>
        <p:txBody>
          <a:bodyPr/>
          <a:lstStyle/>
          <a:p>
            <a:fld id="{1DE4A6DD-0A5D-4F41-8A72-694DDB36E6C7}" type="slidenum">
              <a:rPr kumimoji="1" lang="zh-CN" altLang="en-US" smtClean="0"/>
              <a:t>13</a:t>
            </a:fld>
            <a:endParaRPr kumimoji="1" lang="zh-CN" altLang="en-US"/>
          </a:p>
        </p:txBody>
      </p:sp>
    </p:spTree>
    <p:extLst>
      <p:ext uri="{BB962C8B-B14F-4D97-AF65-F5344CB8AC3E}">
        <p14:creationId xmlns:p14="http://schemas.microsoft.com/office/powerpoint/2010/main" val="908102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a:ln/>
        </p:spPr>
      </p:sp>
      <p:sp>
        <p:nvSpPr>
          <p:cNvPr id="92163"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latin typeface="Arial" charset="0"/>
                <a:ea typeface="宋体" charset="0"/>
              </a:rPr>
              <a:t>Here are the overall results.</a:t>
            </a:r>
          </a:p>
          <a:p>
            <a:endParaRPr lang="en-US" altLang="zh-CN" dirty="0">
              <a:latin typeface="Arial" charset="0"/>
              <a:ea typeface="宋体" charset="0"/>
            </a:endParaRPr>
          </a:p>
          <a:p>
            <a:r>
              <a:rPr lang="en-US" altLang="zh-CN" dirty="0">
                <a:latin typeface="Arial" charset="0"/>
                <a:ea typeface="宋体" charset="0"/>
              </a:rPr>
              <a:t>The first step experimental results</a:t>
            </a:r>
            <a:r>
              <a:rPr lang="en-US" altLang="zh-CN" baseline="0" dirty="0">
                <a:latin typeface="Arial" charset="0"/>
                <a:ea typeface="宋体" charset="0"/>
              </a:rPr>
              <a:t> show that …..</a:t>
            </a:r>
            <a:endParaRPr lang="en-US" altLang="zh-CN" dirty="0">
              <a:latin typeface="Arial" charset="0"/>
              <a:ea typeface="宋体" charset="0"/>
            </a:endParaRPr>
          </a:p>
          <a:p>
            <a:endParaRPr lang="en-US" altLang="zh-CN" dirty="0">
              <a:latin typeface="Arial" charset="0"/>
              <a:ea typeface="宋体" charset="0"/>
            </a:endParaRPr>
          </a:p>
          <a:p>
            <a:r>
              <a:rPr lang="en-US" altLang="zh-CN" dirty="0">
                <a:latin typeface="Arial" charset="0"/>
                <a:ea typeface="宋体" charset="0"/>
              </a:rPr>
              <a:t>By using the software partition approach, we can achieve system throughput improvement by 4.7% on average and up to 8.6%. The maximum slowdown decreases by 4.5% and up to 15.8%. The approach can also save some memory power.</a:t>
            </a:r>
          </a:p>
          <a:p>
            <a:endParaRPr lang="en-US" altLang="zh-CN" dirty="0">
              <a:latin typeface="Arial" charset="0"/>
              <a:ea typeface="宋体" charset="0"/>
            </a:endParaRPr>
          </a:p>
          <a:p>
            <a:r>
              <a:rPr lang="en-US" altLang="zh-CN" dirty="0">
                <a:latin typeface="Arial" charset="0"/>
                <a:ea typeface="宋体" charset="0"/>
              </a:rPr>
              <a:t>So this is our software bank-level partition work.  </a:t>
            </a:r>
            <a:endParaRPr lang="zh-CN" altLang="en-US" dirty="0">
              <a:latin typeface="Arial" charset="0"/>
              <a:ea typeface="宋体" charset="0"/>
            </a:endParaRPr>
          </a:p>
        </p:txBody>
      </p:sp>
      <p:sp>
        <p:nvSpPr>
          <p:cNvPr id="92164"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2472" eaLnBrk="0" hangingPunct="0">
              <a:defRPr>
                <a:solidFill>
                  <a:schemeClr val="tx1"/>
                </a:solidFill>
                <a:latin typeface="Arial" charset="0"/>
                <a:ea typeface="宋体" charset="0"/>
                <a:cs typeface="宋体" charset="0"/>
              </a:defRPr>
            </a:lvl1pPr>
            <a:lvl2pPr marL="702756" indent="-270291" defTabSz="902472" eaLnBrk="0" hangingPunct="0">
              <a:defRPr>
                <a:solidFill>
                  <a:schemeClr val="tx1"/>
                </a:solidFill>
                <a:latin typeface="Arial" charset="0"/>
                <a:ea typeface="宋体" charset="0"/>
              </a:defRPr>
            </a:lvl2pPr>
            <a:lvl3pPr marL="1081164" indent="-216233" defTabSz="902472" eaLnBrk="0" hangingPunct="0">
              <a:defRPr>
                <a:solidFill>
                  <a:schemeClr val="tx1"/>
                </a:solidFill>
                <a:latin typeface="Arial" charset="0"/>
                <a:ea typeface="宋体" charset="0"/>
              </a:defRPr>
            </a:lvl3pPr>
            <a:lvl4pPr marL="1513629" indent="-216233" defTabSz="902472" eaLnBrk="0" hangingPunct="0">
              <a:defRPr>
                <a:solidFill>
                  <a:schemeClr val="tx1"/>
                </a:solidFill>
                <a:latin typeface="Arial" charset="0"/>
                <a:ea typeface="宋体" charset="0"/>
              </a:defRPr>
            </a:lvl4pPr>
            <a:lvl5pPr marL="1946095" indent="-216233" defTabSz="902472" eaLnBrk="0" hangingPunct="0">
              <a:defRPr>
                <a:solidFill>
                  <a:schemeClr val="tx1"/>
                </a:solidFill>
                <a:latin typeface="Arial" charset="0"/>
                <a:ea typeface="宋体" charset="0"/>
              </a:defRPr>
            </a:lvl5pPr>
            <a:lvl6pPr marL="2378560" indent="-216233" defTabSz="902472" eaLnBrk="0" fontAlgn="base" hangingPunct="0">
              <a:spcBef>
                <a:spcPct val="0"/>
              </a:spcBef>
              <a:spcAft>
                <a:spcPct val="0"/>
              </a:spcAft>
              <a:defRPr>
                <a:solidFill>
                  <a:schemeClr val="tx1"/>
                </a:solidFill>
                <a:latin typeface="Arial" charset="0"/>
                <a:ea typeface="宋体" charset="0"/>
              </a:defRPr>
            </a:lvl6pPr>
            <a:lvl7pPr marL="2811026" indent="-216233" defTabSz="902472" eaLnBrk="0" fontAlgn="base" hangingPunct="0">
              <a:spcBef>
                <a:spcPct val="0"/>
              </a:spcBef>
              <a:spcAft>
                <a:spcPct val="0"/>
              </a:spcAft>
              <a:defRPr>
                <a:solidFill>
                  <a:schemeClr val="tx1"/>
                </a:solidFill>
                <a:latin typeface="Arial" charset="0"/>
                <a:ea typeface="宋体" charset="0"/>
              </a:defRPr>
            </a:lvl7pPr>
            <a:lvl8pPr marL="3243491" indent="-216233" defTabSz="902472" eaLnBrk="0" fontAlgn="base" hangingPunct="0">
              <a:spcBef>
                <a:spcPct val="0"/>
              </a:spcBef>
              <a:spcAft>
                <a:spcPct val="0"/>
              </a:spcAft>
              <a:defRPr>
                <a:solidFill>
                  <a:schemeClr val="tx1"/>
                </a:solidFill>
                <a:latin typeface="Arial" charset="0"/>
                <a:ea typeface="宋体" charset="0"/>
              </a:defRPr>
            </a:lvl8pPr>
            <a:lvl9pPr marL="3675957" indent="-216233" defTabSz="902472" eaLnBrk="0" fontAlgn="base" hangingPunct="0">
              <a:spcBef>
                <a:spcPct val="0"/>
              </a:spcBef>
              <a:spcAft>
                <a:spcPct val="0"/>
              </a:spcAft>
              <a:defRPr>
                <a:solidFill>
                  <a:schemeClr val="tx1"/>
                </a:solidFill>
                <a:latin typeface="Arial" charset="0"/>
                <a:ea typeface="宋体" charset="0"/>
              </a:defRPr>
            </a:lvl9pPr>
          </a:lstStyle>
          <a:p>
            <a:pPr eaLnBrk="1" hangingPunct="1"/>
            <a:fld id="{AB36A519-9884-5C43-ABB5-978ED7949D3D}" type="slidenum">
              <a:rPr lang="en-US" altLang="zh-CN"/>
              <a:pPr eaLnBrk="1" hangingPunct="1"/>
              <a:t>14</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Our further</a:t>
            </a:r>
            <a:r>
              <a:rPr kumimoji="1" lang="en-US" altLang="zh-CN" baseline="0" dirty="0"/>
              <a:t> work, extend BPM to BPM+, which can reduce the memory channel level interference. </a:t>
            </a:r>
          </a:p>
          <a:p>
            <a:endParaRPr kumimoji="1" lang="en-US" altLang="zh-CN" baseline="0" dirty="0"/>
          </a:p>
          <a:p>
            <a:r>
              <a:rPr kumimoji="1" lang="en-US" altLang="zh-CN" baseline="0" dirty="0"/>
              <a:t>This is the blindly interleaving scheme, and w/ </a:t>
            </a:r>
            <a:r>
              <a:rPr kumimoji="1" lang="en-US" altLang="zh-CN" baseline="0" dirty="0" err="1"/>
              <a:t>bpm</a:t>
            </a:r>
            <a:r>
              <a:rPr kumimoji="1" lang="en-US" altLang="zh-CN" baseline="0" dirty="0"/>
              <a:t>+, we let each thread use a specific channel, and </a:t>
            </a:r>
            <a:r>
              <a:rPr kumimoji="1" lang="en-US" altLang="zh-CN" baseline="0" dirty="0" err="1"/>
              <a:t>bpm</a:t>
            </a:r>
            <a:r>
              <a:rPr kumimoji="1" lang="en-US" altLang="zh-CN" baseline="0" dirty="0"/>
              <a:t>+ also partition memory at dram bank level.</a:t>
            </a:r>
          </a:p>
          <a:p>
            <a:endParaRPr kumimoji="1" lang="en-US" altLang="zh-CN" dirty="0"/>
          </a:p>
          <a:p>
            <a:r>
              <a:rPr kumimoji="1" lang="en-US" altLang="zh-CN" dirty="0"/>
              <a:t>The performance is from</a:t>
            </a:r>
            <a:r>
              <a:rPr kumimoji="1" lang="en-US" altLang="zh-CN" baseline="0" dirty="0"/>
              <a:t> eliminating the bank level interferences and the mitigating channel level memory pressure.</a:t>
            </a:r>
            <a:endParaRPr kumimoji="1" lang="zh-CN" altLang="en-US" dirty="0"/>
          </a:p>
        </p:txBody>
      </p:sp>
      <p:sp>
        <p:nvSpPr>
          <p:cNvPr id="4" name="幻灯片编号占位符 3"/>
          <p:cNvSpPr>
            <a:spLocks noGrp="1"/>
          </p:cNvSpPr>
          <p:nvPr>
            <p:ph type="sldNum" sz="quarter" idx="10"/>
          </p:nvPr>
        </p:nvSpPr>
        <p:spPr/>
        <p:txBody>
          <a:bodyPr/>
          <a:lstStyle/>
          <a:p>
            <a:fld id="{DCC01CE7-87E5-D84D-8669-20C7A6660E86}" type="slidenum">
              <a:rPr kumimoji="1" lang="zh-CN" altLang="en-US" smtClean="0"/>
              <a:t>15</a:t>
            </a:fld>
            <a:endParaRPr kumimoji="1" lang="zh-CN" altLang="en-US"/>
          </a:p>
        </p:txBody>
      </p:sp>
    </p:spTree>
    <p:extLst>
      <p:ext uri="{BB962C8B-B14F-4D97-AF65-F5344CB8AC3E}">
        <p14:creationId xmlns:p14="http://schemas.microsoft.com/office/powerpoint/2010/main" val="382157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Compared with BPM, BPM+</a:t>
            </a:r>
            <a:r>
              <a:rPr kumimoji="1" lang="en-US" altLang="zh-CN" baseline="0" dirty="0"/>
              <a:t> further brings additional performance benefits. </a:t>
            </a:r>
            <a:endParaRPr kumimoji="1" lang="zh-CN" altLang="en-US" dirty="0"/>
          </a:p>
        </p:txBody>
      </p:sp>
      <p:sp>
        <p:nvSpPr>
          <p:cNvPr id="4" name="幻灯片编号占位符 3"/>
          <p:cNvSpPr>
            <a:spLocks noGrp="1"/>
          </p:cNvSpPr>
          <p:nvPr>
            <p:ph type="sldNum" sz="quarter" idx="10"/>
          </p:nvPr>
        </p:nvSpPr>
        <p:spPr/>
        <p:txBody>
          <a:bodyPr/>
          <a:lstStyle/>
          <a:p>
            <a:fld id="{DCC01CE7-87E5-D84D-8669-20C7A6660E86}" type="slidenum">
              <a:rPr kumimoji="1" lang="zh-CN" altLang="en-US" smtClean="0"/>
              <a:t>16</a:t>
            </a:fld>
            <a:endParaRPr kumimoji="1" lang="zh-CN" altLang="en-US"/>
          </a:p>
        </p:txBody>
      </p:sp>
    </p:spTree>
    <p:extLst>
      <p:ext uri="{BB962C8B-B14F-4D97-AF65-F5344CB8AC3E}">
        <p14:creationId xmlns:p14="http://schemas.microsoft.com/office/powerpoint/2010/main" val="1040228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Our mechanism is dynamic and flexible.</a:t>
            </a:r>
            <a:r>
              <a:rPr kumimoji="1" lang="en-US" altLang="zh-CN" baseline="0" dirty="0"/>
              <a:t> You can develop new memory and process scheduler base on it. </a:t>
            </a:r>
            <a:r>
              <a:rPr kumimoji="1" lang="en-US" altLang="zh-CN" dirty="0"/>
              <a:t> </a:t>
            </a:r>
          </a:p>
          <a:p>
            <a:endParaRPr kumimoji="1" lang="en-US" altLang="zh-CN" dirty="0"/>
          </a:p>
          <a:p>
            <a:r>
              <a:rPr kumimoji="1" lang="en-US" altLang="zh-CN" dirty="0"/>
              <a:t>For example, by using</a:t>
            </a:r>
            <a:r>
              <a:rPr kumimoji="1" lang="en-US" altLang="zh-CN" baseline="0" dirty="0"/>
              <a:t> performance counter, we are able to develop a bandwidth-aware scheduler, which support dynamic memory partitioning.</a:t>
            </a:r>
            <a:endParaRPr kumimoji="1" lang="en-US" altLang="zh-CN" dirty="0"/>
          </a:p>
          <a:p>
            <a:endParaRPr kumimoji="1" lang="en-US" altLang="zh-CN" dirty="0"/>
          </a:p>
          <a:p>
            <a:r>
              <a:rPr kumimoji="1" lang="en-US" altLang="zh-CN" dirty="0"/>
              <a:t>----</a:t>
            </a:r>
          </a:p>
          <a:p>
            <a:endParaRPr kumimoji="1" lang="en-US" altLang="zh-CN" dirty="0"/>
          </a:p>
          <a:p>
            <a:r>
              <a:rPr kumimoji="1" lang="en-US" altLang="zh-CN" dirty="0"/>
              <a:t>Our mechanism framework supports dynamic optimizations.</a:t>
            </a:r>
            <a:r>
              <a:rPr kumimoji="1" lang="en-US" altLang="zh-CN" baseline="0" dirty="0"/>
              <a:t> Using hardware performance counter, we can develop new memory schedulers to support diversity. </a:t>
            </a:r>
            <a:endParaRPr kumimoji="1" lang="zh-CN" altLang="en-US" dirty="0"/>
          </a:p>
        </p:txBody>
      </p:sp>
      <p:sp>
        <p:nvSpPr>
          <p:cNvPr id="4" name="幻灯片编号占位符 3"/>
          <p:cNvSpPr>
            <a:spLocks noGrp="1"/>
          </p:cNvSpPr>
          <p:nvPr>
            <p:ph type="sldNum" sz="quarter" idx="10"/>
          </p:nvPr>
        </p:nvSpPr>
        <p:spPr/>
        <p:txBody>
          <a:bodyPr/>
          <a:lstStyle/>
          <a:p>
            <a:fld id="{DCC01CE7-87E5-D84D-8669-20C7A6660E86}" type="slidenum">
              <a:rPr kumimoji="1" lang="zh-CN" altLang="en-US" smtClean="0"/>
              <a:t>17</a:t>
            </a:fld>
            <a:endParaRPr kumimoji="1" lang="zh-CN" altLang="en-US"/>
          </a:p>
        </p:txBody>
      </p:sp>
    </p:spTree>
    <p:extLst>
      <p:ext uri="{BB962C8B-B14F-4D97-AF65-F5344CB8AC3E}">
        <p14:creationId xmlns:p14="http://schemas.microsoft.com/office/powerpoint/2010/main" val="182366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Bpm</a:t>
            </a:r>
            <a:r>
              <a:rPr kumimoji="1" lang="en-US" altLang="zh-CN" baseline="0" dirty="0"/>
              <a:t> is promising for future multi-/many-core platforms. We conduct an experiment, with the decreasing of per-core bandwidth, </a:t>
            </a:r>
            <a:r>
              <a:rPr kumimoji="1" lang="en-US" altLang="zh-CN" baseline="0" dirty="0" err="1"/>
              <a:t>bpm</a:t>
            </a:r>
            <a:r>
              <a:rPr kumimoji="1" lang="en-US" altLang="zh-CN" baseline="0" dirty="0"/>
              <a:t> will be more effective.</a:t>
            </a:r>
            <a:endParaRPr kumimoji="1" lang="zh-CN" altLang="en-US" dirty="0"/>
          </a:p>
        </p:txBody>
      </p:sp>
      <p:sp>
        <p:nvSpPr>
          <p:cNvPr id="4" name="幻灯片编号占位符 3"/>
          <p:cNvSpPr>
            <a:spLocks noGrp="1"/>
          </p:cNvSpPr>
          <p:nvPr>
            <p:ph type="sldNum" sz="quarter" idx="10"/>
          </p:nvPr>
        </p:nvSpPr>
        <p:spPr/>
        <p:txBody>
          <a:bodyPr/>
          <a:lstStyle/>
          <a:p>
            <a:fld id="{DCC01CE7-87E5-D84D-8669-20C7A6660E86}" type="slidenum">
              <a:rPr kumimoji="1" lang="zh-CN" altLang="en-US" smtClean="0"/>
              <a:t>18</a:t>
            </a:fld>
            <a:endParaRPr kumimoji="1" lang="zh-CN" altLang="en-US"/>
          </a:p>
        </p:txBody>
      </p:sp>
    </p:spTree>
    <p:extLst>
      <p:ext uri="{BB962C8B-B14F-4D97-AF65-F5344CB8AC3E}">
        <p14:creationId xmlns:p14="http://schemas.microsoft.com/office/powerpoint/2010/main" val="3012520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Our goal is</a:t>
            </a:r>
            <a:r>
              <a:rPr kumimoji="1" lang="en-US" altLang="zh-CN" baseline="0" dirty="0"/>
              <a:t> to ……</a:t>
            </a:r>
            <a:endParaRPr kumimoji="1" lang="en-US" altLang="zh-CN" dirty="0"/>
          </a:p>
          <a:p>
            <a:endParaRPr kumimoji="1" lang="en-US" altLang="zh-CN" dirty="0"/>
          </a:p>
          <a:p>
            <a:r>
              <a:rPr kumimoji="1" lang="en-US" altLang="zh-CN" dirty="0"/>
              <a:t>To this end, </a:t>
            </a:r>
            <a:endParaRPr kumimoji="1" lang="zh-CN" altLang="en-US" dirty="0"/>
          </a:p>
        </p:txBody>
      </p:sp>
      <p:sp>
        <p:nvSpPr>
          <p:cNvPr id="4" name="幻灯片编号占位符 3"/>
          <p:cNvSpPr>
            <a:spLocks noGrp="1"/>
          </p:cNvSpPr>
          <p:nvPr>
            <p:ph type="sldNum" sz="quarter" idx="10"/>
          </p:nvPr>
        </p:nvSpPr>
        <p:spPr/>
        <p:txBody>
          <a:bodyPr/>
          <a:lstStyle/>
          <a:p>
            <a:fld id="{1DE4A6DD-0A5D-4F41-8A72-694DDB36E6C7}" type="slidenum">
              <a:rPr kumimoji="1" lang="zh-CN" altLang="en-US" smtClean="0"/>
              <a:t>19</a:t>
            </a:fld>
            <a:endParaRPr kumimoji="1" lang="zh-CN" altLang="en-US"/>
          </a:p>
        </p:txBody>
      </p:sp>
    </p:spTree>
    <p:extLst>
      <p:ext uri="{BB962C8B-B14F-4D97-AF65-F5344CB8AC3E}">
        <p14:creationId xmlns:p14="http://schemas.microsoft.com/office/powerpoint/2010/main" val="31028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further investigate</a:t>
            </a:r>
            <a:r>
              <a:rPr kumimoji="1" lang="en-US" altLang="zh-CN" baseline="0" dirty="0"/>
              <a:t> the physical address mapping in modern computer. we found the address bits can be classified into three categories, Bank bits, Cache bits, and O-bits respectively. The O-bits denote both DRAM Bank and Cache address.  The is a concrete example of Intel commercial chip.</a:t>
            </a:r>
            <a:endParaRPr kumimoji="1" lang="zh-CN" altLang="en-US" dirty="0"/>
          </a:p>
        </p:txBody>
      </p:sp>
      <p:sp>
        <p:nvSpPr>
          <p:cNvPr id="4" name="幻灯片编号占位符 3"/>
          <p:cNvSpPr>
            <a:spLocks noGrp="1"/>
          </p:cNvSpPr>
          <p:nvPr>
            <p:ph type="sldNum" sz="quarter" idx="10"/>
          </p:nvPr>
        </p:nvSpPr>
        <p:spPr/>
        <p:txBody>
          <a:bodyPr/>
          <a:lstStyle/>
          <a:p>
            <a:fld id="{DCC01CE7-87E5-D84D-8669-20C7A6660E86}" type="slidenum">
              <a:rPr kumimoji="1" lang="zh-CN" altLang="en-US" smtClean="0"/>
              <a:t>21</a:t>
            </a:fld>
            <a:endParaRPr kumimoji="1" lang="zh-CN" altLang="en-US"/>
          </a:p>
        </p:txBody>
      </p:sp>
    </p:spTree>
    <p:extLst>
      <p:ext uri="{BB962C8B-B14F-4D97-AF65-F5344CB8AC3E}">
        <p14:creationId xmlns:p14="http://schemas.microsoft.com/office/powerpoint/2010/main" val="3792760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Using o-bits, we can vertically</a:t>
            </a:r>
            <a:r>
              <a:rPr kumimoji="1" lang="en-US" altLang="zh-CN" baseline="0" dirty="0"/>
              <a:t> partition last cache and dram bank at the same time. We introduce the concept of vertical partitioning, since it can eliminate the memory interferences at both cache level and dram bank level at the same time.</a:t>
            </a:r>
            <a:endParaRPr kumimoji="1" lang="zh-CN" altLang="en-US" dirty="0"/>
          </a:p>
        </p:txBody>
      </p:sp>
      <p:sp>
        <p:nvSpPr>
          <p:cNvPr id="4" name="幻灯片编号占位符 3"/>
          <p:cNvSpPr>
            <a:spLocks noGrp="1"/>
          </p:cNvSpPr>
          <p:nvPr>
            <p:ph type="sldNum" sz="quarter" idx="10"/>
          </p:nvPr>
        </p:nvSpPr>
        <p:spPr/>
        <p:txBody>
          <a:bodyPr/>
          <a:lstStyle/>
          <a:p>
            <a:fld id="{5442F372-12C6-2941-89C2-203CE56EDE69}" type="slidenum">
              <a:rPr kumimoji="1" lang="zh-CN" altLang="en-US" smtClean="0"/>
              <a:t>22</a:t>
            </a:fld>
            <a:endParaRPr kumimoji="1" lang="zh-CN" altLang="en-US"/>
          </a:p>
        </p:txBody>
      </p:sp>
    </p:spTree>
    <p:extLst>
      <p:ext uri="{BB962C8B-B14F-4D97-AF65-F5344CB8AC3E}">
        <p14:creationId xmlns:p14="http://schemas.microsoft.com/office/powerpoint/2010/main" val="2107580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CC01CE7-87E5-D84D-8669-20C7A6660E86}" type="slidenum">
              <a:rPr kumimoji="1" lang="zh-CN" altLang="en-US" smtClean="0"/>
              <a:t>23</a:t>
            </a:fld>
            <a:endParaRPr kumimoji="1" lang="zh-CN" altLang="en-US"/>
          </a:p>
        </p:txBody>
      </p:sp>
    </p:spTree>
    <p:extLst>
      <p:ext uri="{BB962C8B-B14F-4D97-AF65-F5344CB8AC3E}">
        <p14:creationId xmlns:p14="http://schemas.microsoft.com/office/powerpoint/2010/main" val="3917187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Because</a:t>
            </a:r>
            <a:r>
              <a:rPr kumimoji="1" lang="en-US" altLang="zh-CN" baseline="0" dirty="0"/>
              <a:t> dram banks are shared by applications, the memory requests from them go to a specific dram bank will definitely incur row-buffer conflicts. </a:t>
            </a:r>
          </a:p>
          <a:p>
            <a:endParaRPr kumimoji="1" lang="en-US" altLang="zh-CN" baseline="0" dirty="0"/>
          </a:p>
          <a:p>
            <a:r>
              <a:rPr kumimoji="1" lang="en-US" altLang="zh-CN" baseline="0" dirty="0"/>
              <a:t>This is an example to show the row-buffer thrashing caused by conflicts. Different color means different memory requests from different threads. </a:t>
            </a:r>
            <a:endParaRPr kumimoji="1" lang="en-US" altLang="zh-CN" dirty="0"/>
          </a:p>
          <a:p>
            <a:endParaRPr kumimoji="1" lang="en-US" altLang="zh-CN" dirty="0"/>
          </a:p>
          <a:p>
            <a:r>
              <a:rPr kumimoji="1" lang="en-US" altLang="zh-CN" dirty="0"/>
              <a:t>This will incur 2 times thrashing of Row 1, and thus</a:t>
            </a:r>
            <a:r>
              <a:rPr kumimoji="1" lang="en-US" altLang="zh-CN" baseline="0" dirty="0"/>
              <a:t> increase memory latency.</a:t>
            </a:r>
          </a:p>
          <a:p>
            <a:endParaRPr kumimoji="1" lang="en-US" altLang="zh-CN" baseline="0" dirty="0"/>
          </a:p>
          <a:p>
            <a:r>
              <a:rPr kumimoji="1" lang="en-US" altLang="zh-CN" baseline="0" dirty="0"/>
              <a:t>Memory latency is equal to N times </a:t>
            </a:r>
            <a:r>
              <a:rPr kumimoji="1" lang="en-US" altLang="zh-CN" baseline="0" dirty="0" err="1"/>
              <a:t>tRC</a:t>
            </a:r>
            <a:r>
              <a:rPr kumimoji="1" lang="en-US" altLang="zh-CN" baseline="0" dirty="0"/>
              <a:t> plus memory I/O latency, where n is the times of row-buffer thrashing , and </a:t>
            </a:r>
            <a:r>
              <a:rPr kumimoji="1" lang="en-US" altLang="zh-CN" baseline="0" dirty="0" err="1"/>
              <a:t>tRC</a:t>
            </a:r>
            <a:r>
              <a:rPr kumimoji="1" lang="en-US" altLang="zh-CN" baseline="0" dirty="0"/>
              <a:t> is its time cost. </a:t>
            </a:r>
            <a:endParaRPr kumimoji="1" lang="en-US" altLang="zh-CN" dirty="0"/>
          </a:p>
          <a:p>
            <a:r>
              <a:rPr kumimoji="1" lang="en-US" altLang="zh-CN" dirty="0"/>
              <a:t>----------------</a:t>
            </a:r>
          </a:p>
          <a:p>
            <a:r>
              <a:rPr kumimoji="1" lang="en-US" altLang="zh-CN" dirty="0"/>
              <a:t>&lt;begin&gt;</a:t>
            </a:r>
          </a:p>
          <a:p>
            <a:r>
              <a:rPr kumimoji="1" lang="en-US" altLang="zh-CN" dirty="0"/>
              <a:t>Because</a:t>
            </a:r>
            <a:r>
              <a:rPr kumimoji="1" lang="en-US" altLang="zh-CN" baseline="0" dirty="0"/>
              <a:t> DRAM BANKS are shared among threads. i</a:t>
            </a:r>
            <a:r>
              <a:rPr kumimoji="1" lang="en-US" altLang="zh-CN" dirty="0"/>
              <a:t>f several applications are</a:t>
            </a:r>
            <a:r>
              <a:rPr kumimoji="1" lang="en-US" altLang="zh-CN" baseline="0" dirty="0"/>
              <a:t> running together, Interference on banks is always a serious problem.</a:t>
            </a:r>
            <a:endParaRPr kumimoji="1" lang="en-US" altLang="zh-CN" dirty="0"/>
          </a:p>
          <a:p>
            <a:endParaRPr kumimoji="1" lang="en-US" altLang="zh-CN" dirty="0"/>
          </a:p>
          <a:p>
            <a:r>
              <a:rPr kumimoji="1" lang="en-US" altLang="zh-CN" dirty="0"/>
              <a:t>If</a:t>
            </a:r>
            <a:r>
              <a:rPr kumimoji="1" lang="en-US" altLang="zh-CN" baseline="0" dirty="0"/>
              <a:t> memory requests go to the different row in the same bank, they have to be moved to the row-buffer one by one, and served one after another. This is so called row-buffer conflicts.</a:t>
            </a:r>
          </a:p>
          <a:p>
            <a:r>
              <a:rPr kumimoji="1" lang="en-US" altLang="zh-CN" baseline="0" dirty="0"/>
              <a:t>&lt;/&gt;</a:t>
            </a:r>
          </a:p>
          <a:p>
            <a:endParaRPr kumimoji="1" lang="en-US" altLang="zh-CN" baseline="0" dirty="0"/>
          </a:p>
          <a:p>
            <a:r>
              <a:rPr kumimoji="1" lang="en-US" altLang="zh-CN" baseline="0" dirty="0"/>
              <a:t>1….2….3…</a:t>
            </a:r>
          </a:p>
          <a:p>
            <a:endParaRPr kumimoji="1" lang="en-US" altLang="zh-CN" baseline="0" dirty="0"/>
          </a:p>
          <a:p>
            <a:endParaRPr kumimoji="1" lang="zh-CN" altLang="en-US" dirty="0"/>
          </a:p>
        </p:txBody>
      </p:sp>
      <p:sp>
        <p:nvSpPr>
          <p:cNvPr id="4" name="幻灯片编号占位符 3"/>
          <p:cNvSpPr>
            <a:spLocks noGrp="1"/>
          </p:cNvSpPr>
          <p:nvPr>
            <p:ph type="sldNum" sz="quarter" idx="10"/>
          </p:nvPr>
        </p:nvSpPr>
        <p:spPr/>
        <p:txBody>
          <a:bodyPr/>
          <a:lstStyle/>
          <a:p>
            <a:fld id="{1DE4A6DD-0A5D-4F41-8A72-694DDB36E6C7}" type="slidenum">
              <a:rPr kumimoji="1" lang="zh-CN" altLang="en-US" smtClean="0"/>
              <a:t>5</a:t>
            </a:fld>
            <a:endParaRPr kumimoji="1" lang="zh-CN" altLang="en-US"/>
          </a:p>
        </p:txBody>
      </p:sp>
    </p:spTree>
    <p:extLst>
      <p:ext uri="{BB962C8B-B14F-4D97-AF65-F5344CB8AC3E}">
        <p14:creationId xmlns:p14="http://schemas.microsoft.com/office/powerpoint/2010/main" val="1837693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We used to customize the buddy system to achieve our specific target. </a:t>
            </a:r>
          </a:p>
          <a:p>
            <a:endParaRPr kumimoji="1" lang="en-US" altLang="zh-CN" baseline="0" dirty="0"/>
          </a:p>
          <a:p>
            <a:r>
              <a:rPr kumimoji="1" lang="en-US" altLang="zh-CN" baseline="0" dirty="0"/>
              <a:t>Through this slide, we would like to show a case in practice several yeas ago. </a:t>
            </a:r>
            <a:endParaRPr kumimoji="1" lang="zh-CN" altLang="en-US" dirty="0"/>
          </a:p>
        </p:txBody>
      </p:sp>
      <p:sp>
        <p:nvSpPr>
          <p:cNvPr id="4" name="幻灯片编号占位符 3"/>
          <p:cNvSpPr>
            <a:spLocks noGrp="1"/>
          </p:cNvSpPr>
          <p:nvPr>
            <p:ph type="sldNum" sz="quarter" idx="10"/>
          </p:nvPr>
        </p:nvSpPr>
        <p:spPr/>
        <p:txBody>
          <a:bodyPr/>
          <a:lstStyle/>
          <a:p>
            <a:fld id="{0118308A-7185-6B46-9E97-73BA3903FAAA}" type="slidenum">
              <a:rPr kumimoji="1" lang="zh-CN" altLang="en-US" smtClean="0"/>
              <a:t>26</a:t>
            </a:fld>
            <a:endParaRPr kumimoji="1" lang="zh-CN" altLang="en-US"/>
          </a:p>
        </p:txBody>
      </p:sp>
    </p:spTree>
    <p:extLst>
      <p:ext uri="{BB962C8B-B14F-4D97-AF65-F5344CB8AC3E}">
        <p14:creationId xmlns:p14="http://schemas.microsoft.com/office/powerpoint/2010/main" val="4056108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6B92BB7-995E-CA4B-B2AF-7F7D8569CDFA}" type="slidenum">
              <a:rPr kumimoji="1" lang="zh-CN" altLang="en-US" smtClean="0"/>
              <a:t>27</a:t>
            </a:fld>
            <a:endParaRPr kumimoji="1" lang="zh-CN" altLang="en-US"/>
          </a:p>
        </p:txBody>
      </p:sp>
    </p:spTree>
    <p:extLst>
      <p:ext uri="{BB962C8B-B14F-4D97-AF65-F5344CB8AC3E}">
        <p14:creationId xmlns:p14="http://schemas.microsoft.com/office/powerpoint/2010/main" val="1682746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nowadays, NVM is involved in memory hierarchy. At present, NVM is placed below DRAM memory, or side by side with DRAM in an unified address memory space. For the first design, the challenges are hardware architecture design logics; For the second design, the challenges are redesigning the OS and runtime environments, including hot/cold data detecting, mapping and migration. </a:t>
            </a:r>
            <a:endParaRPr lang="zh-CN" altLang="en-US" dirty="0"/>
          </a:p>
        </p:txBody>
      </p:sp>
      <p:sp>
        <p:nvSpPr>
          <p:cNvPr id="4" name="灯片编号占位符 3"/>
          <p:cNvSpPr>
            <a:spLocks noGrp="1"/>
          </p:cNvSpPr>
          <p:nvPr>
            <p:ph type="sldNum" sz="quarter" idx="5"/>
          </p:nvPr>
        </p:nvSpPr>
        <p:spPr/>
        <p:txBody>
          <a:bodyPr/>
          <a:lstStyle/>
          <a:p>
            <a:fld id="{DCC01CE7-87E5-D84D-8669-20C7A6660E86}" type="slidenum">
              <a:rPr kumimoji="1" lang="zh-CN" altLang="en-US" smtClean="0"/>
              <a:t>30</a:t>
            </a:fld>
            <a:endParaRPr kumimoji="1" lang="zh-CN" altLang="en-US"/>
          </a:p>
        </p:txBody>
      </p:sp>
    </p:spTree>
    <p:extLst>
      <p:ext uri="{BB962C8B-B14F-4D97-AF65-F5344CB8AC3E}">
        <p14:creationId xmlns:p14="http://schemas.microsoft.com/office/powerpoint/2010/main" val="1442355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Monitoring TLB misses to figure out</a:t>
            </a:r>
            <a:r>
              <a:rPr kumimoji="1" lang="en-US" altLang="zh-CN" baseline="0" dirty="0"/>
              <a:t> the hot regions is an effective approach. Here are several results including both desktop level and cloud level workloads.  </a:t>
            </a:r>
          </a:p>
          <a:p>
            <a:endParaRPr kumimoji="1" lang="en-US" altLang="zh-CN" baseline="0" dirty="0"/>
          </a:p>
          <a:p>
            <a:r>
              <a:rPr kumimoji="1" lang="en-US" altLang="zh-CN" baseline="0" dirty="0"/>
              <a:t>In our practice, cold pages only have a small number of TLB misses, but hot pages have a lot.</a:t>
            </a:r>
          </a:p>
          <a:p>
            <a:endParaRPr kumimoji="1" lang="en-US" altLang="zh-CN" baseline="0" dirty="0"/>
          </a:p>
          <a:p>
            <a:r>
              <a:rPr kumimoji="1" lang="en-US" altLang="zh-CN" baseline="0" dirty="0"/>
              <a:t>One may assume that the hot pages will be kept in TLB and thus do not incur </a:t>
            </a:r>
            <a:r>
              <a:rPr kumimoji="1" lang="en-US" altLang="zh-CN" baseline="0" dirty="0" err="1"/>
              <a:t>tlb</a:t>
            </a:r>
            <a:r>
              <a:rPr kumimoji="1" lang="en-US" altLang="zh-CN" baseline="0" dirty="0"/>
              <a:t> misses. However, modern architecture does not allow this design in order to defend the side-channel attack. </a:t>
            </a:r>
          </a:p>
          <a:p>
            <a:endParaRPr kumimoji="1" lang="en-US" altLang="zh-CN" baseline="0" dirty="0"/>
          </a:p>
          <a:p>
            <a:r>
              <a:rPr kumimoji="1" lang="en-US" altLang="zh-CN" baseline="0" dirty="0"/>
              <a:t>Thus, only a very small number of pages belong to this type, but we still have an approach to detect them.  </a:t>
            </a:r>
            <a:endParaRPr kumimoji="1" lang="zh-CN" altLang="en-US" dirty="0"/>
          </a:p>
        </p:txBody>
      </p:sp>
      <p:sp>
        <p:nvSpPr>
          <p:cNvPr id="4" name="幻灯片编号占位符 3"/>
          <p:cNvSpPr>
            <a:spLocks noGrp="1"/>
          </p:cNvSpPr>
          <p:nvPr>
            <p:ph type="sldNum" sz="quarter" idx="10"/>
          </p:nvPr>
        </p:nvSpPr>
        <p:spPr/>
        <p:txBody>
          <a:bodyPr/>
          <a:lstStyle/>
          <a:p>
            <a:fld id="{0118308A-7185-6B46-9E97-73BA3903FAAA}" type="slidenum">
              <a:rPr kumimoji="1" lang="zh-CN" altLang="en-US" smtClean="0"/>
              <a:t>32</a:t>
            </a:fld>
            <a:endParaRPr kumimoji="1" lang="zh-CN" altLang="en-US"/>
          </a:p>
        </p:txBody>
      </p:sp>
    </p:spTree>
    <p:extLst>
      <p:ext uri="{BB962C8B-B14F-4D97-AF65-F5344CB8AC3E}">
        <p14:creationId xmlns:p14="http://schemas.microsoft.com/office/powerpoint/2010/main" val="3496193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Our recent work </a:t>
            </a:r>
            <a:r>
              <a:rPr kumimoji="1" lang="en-US" altLang="zh-CN" baseline="0" dirty="0"/>
              <a:t>designs a system that manages the hybrid memory system, in which NVM is located beside the DRAM in unified memory address space.</a:t>
            </a:r>
            <a:endParaRPr kumimoji="1" lang="en-US" altLang="zh-CN" dirty="0"/>
          </a:p>
          <a:p>
            <a:endParaRPr kumimoji="1" lang="en-US" altLang="zh-CN" dirty="0"/>
          </a:p>
          <a:p>
            <a:r>
              <a:rPr kumimoji="1" lang="en-US" altLang="zh-CN" dirty="0"/>
              <a:t>It has several new features: (1) two tiered buddy system, one is for NVM and the other is for DRAM. And the memory page-level granularity can be configured. For example, we can enable huge page for NVM. </a:t>
            </a:r>
          </a:p>
        </p:txBody>
      </p:sp>
      <p:sp>
        <p:nvSpPr>
          <p:cNvPr id="4" name="幻灯片编号占位符 3"/>
          <p:cNvSpPr>
            <a:spLocks noGrp="1"/>
          </p:cNvSpPr>
          <p:nvPr>
            <p:ph type="sldNum" sz="quarter" idx="10"/>
          </p:nvPr>
        </p:nvSpPr>
        <p:spPr/>
        <p:txBody>
          <a:bodyPr/>
          <a:lstStyle/>
          <a:p>
            <a:fld id="{0118308A-7185-6B46-9E97-73BA3903FAAA}" type="slidenum">
              <a:rPr kumimoji="1" lang="zh-CN" altLang="en-US" smtClean="0"/>
              <a:t>33</a:t>
            </a:fld>
            <a:endParaRPr kumimoji="1" lang="zh-CN" altLang="en-US"/>
          </a:p>
        </p:txBody>
      </p:sp>
    </p:spTree>
    <p:extLst>
      <p:ext uri="{BB962C8B-B14F-4D97-AF65-F5344CB8AC3E}">
        <p14:creationId xmlns:p14="http://schemas.microsoft.com/office/powerpoint/2010/main" val="1487559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1CAF63-6925-4347-8703-709EC1B9FBC8}" type="slidenum">
              <a:rPr lang="zh-CN" altLang="en-US" smtClean="0"/>
              <a:t>34</a:t>
            </a:fld>
            <a:endParaRPr lang="zh-CN" altLang="en-US"/>
          </a:p>
        </p:txBody>
      </p:sp>
    </p:spTree>
    <p:extLst>
      <p:ext uri="{BB962C8B-B14F-4D97-AF65-F5344CB8AC3E}">
        <p14:creationId xmlns:p14="http://schemas.microsoft.com/office/powerpoint/2010/main" val="1871132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Time changes. The cloud environments now have lots of microservices. They work together to provide services to end users. For QoS, if you put each microservice on a specific server, you will have ideal QoS, but it waste money, thus it is impossible. </a:t>
            </a:r>
          </a:p>
          <a:p>
            <a:endParaRPr lang="en-US" altLang="zh-CN" dirty="0"/>
          </a:p>
          <a:p>
            <a:r>
              <a:rPr lang="en-US" altLang="zh-CN" dirty="0"/>
              <a:t>So we have to co-locate them on servers. Then, the problem becomes to how to design a good scheduling mechanism to provide high quality services. </a:t>
            </a:r>
            <a:endParaRPr lang="zh-CN" altLang="en-US" dirty="0"/>
          </a:p>
        </p:txBody>
      </p:sp>
      <p:sp>
        <p:nvSpPr>
          <p:cNvPr id="4" name="灯片编号占位符 3"/>
          <p:cNvSpPr>
            <a:spLocks noGrp="1"/>
          </p:cNvSpPr>
          <p:nvPr>
            <p:ph type="sldNum" sz="quarter" idx="5"/>
          </p:nvPr>
        </p:nvSpPr>
        <p:spPr/>
        <p:txBody>
          <a:bodyPr/>
          <a:lstStyle/>
          <a:p>
            <a:fld id="{DCC01CE7-87E5-D84D-8669-20C7A6660E86}" type="slidenum">
              <a:rPr kumimoji="1" lang="zh-CN" altLang="en-US" smtClean="0"/>
              <a:t>37</a:t>
            </a:fld>
            <a:endParaRPr kumimoji="1" lang="zh-CN" altLang="en-US"/>
          </a:p>
        </p:txBody>
      </p:sp>
    </p:spTree>
    <p:extLst>
      <p:ext uri="{BB962C8B-B14F-4D97-AF65-F5344CB8AC3E}">
        <p14:creationId xmlns:p14="http://schemas.microsoft.com/office/powerpoint/2010/main" val="3647790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existing schedulers do not work well in new cases. They often employ heuristic-based scheduling approaches. But, they do not perform well in handling the users’ diverse requirements in a timely fashion. And, they always fail to have an optimal schedule for microservices by considering a combination of multiple resources at the same time. For example, </a:t>
            </a:r>
            <a:r>
              <a:rPr lang="en-US" altLang="zh-CN" dirty="0" err="1"/>
              <a:t>plz</a:t>
            </a:r>
            <a:r>
              <a:rPr lang="en-US" altLang="zh-CN" dirty="0"/>
              <a:t> look at this figure, microservices incur contentions at cores, cache and bandwidth at the same time. </a:t>
            </a:r>
          </a:p>
          <a:p>
            <a:endParaRPr lang="en-US" altLang="zh-CN" dirty="0"/>
          </a:p>
          <a:p>
            <a:r>
              <a:rPr lang="en-US" altLang="zh-CN" dirty="0"/>
              <a:t>I myself design resource scheduler for many years, and I find that it is very hard to schedule resources that are interactive with each others. </a:t>
            </a:r>
            <a:endParaRPr lang="zh-CN" altLang="en-US" dirty="0"/>
          </a:p>
        </p:txBody>
      </p:sp>
      <p:sp>
        <p:nvSpPr>
          <p:cNvPr id="4" name="灯片编号占位符 3"/>
          <p:cNvSpPr>
            <a:spLocks noGrp="1"/>
          </p:cNvSpPr>
          <p:nvPr>
            <p:ph type="sldNum" sz="quarter" idx="5"/>
          </p:nvPr>
        </p:nvSpPr>
        <p:spPr/>
        <p:txBody>
          <a:bodyPr/>
          <a:lstStyle/>
          <a:p>
            <a:fld id="{DCC01CE7-87E5-D84D-8669-20C7A6660E86}" type="slidenum">
              <a:rPr kumimoji="1" lang="zh-CN" altLang="en-US" smtClean="0"/>
              <a:t>38</a:t>
            </a:fld>
            <a:endParaRPr kumimoji="1" lang="zh-CN" altLang="en-US"/>
          </a:p>
        </p:txBody>
      </p:sp>
    </p:spTree>
    <p:extLst>
      <p:ext uri="{BB962C8B-B14F-4D97-AF65-F5344CB8AC3E}">
        <p14:creationId xmlns:p14="http://schemas.microsoft.com/office/powerpoint/2010/main" val="1756495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terms of microservices, we find they often have several new features that should be considered in scheduling. For one thing, widely used microservices often exhibit resource cliff. </a:t>
            </a:r>
            <a:r>
              <a:rPr lang="en-US" altLang="zh-CN" dirty="0" err="1"/>
              <a:t>Plz</a:t>
            </a:r>
            <a:r>
              <a:rPr lang="en-US" altLang="zh-CN" dirty="0"/>
              <a:t> have a look at the figure, the QoS suffers a seriously slowdown if only one core is deprived of. And, you can obverse the similar phenomenon for LLC ways – for a specific number of cores, the performance will go down if only one cache way is deprived of. </a:t>
            </a:r>
          </a:p>
          <a:p>
            <a:endParaRPr lang="en-US" altLang="zh-CN" dirty="0"/>
          </a:p>
          <a:p>
            <a:r>
              <a:rPr lang="en-US" altLang="zh-CN" dirty="0"/>
              <a:t>Moreover, we also observe that the application has optimal allocation area, which indicates that the better performance when resource allocation is in that way. </a:t>
            </a:r>
          </a:p>
        </p:txBody>
      </p:sp>
      <p:sp>
        <p:nvSpPr>
          <p:cNvPr id="4" name="灯片编号占位符 3"/>
          <p:cNvSpPr>
            <a:spLocks noGrp="1"/>
          </p:cNvSpPr>
          <p:nvPr>
            <p:ph type="sldNum" sz="quarter" idx="5"/>
          </p:nvPr>
        </p:nvSpPr>
        <p:spPr/>
        <p:txBody>
          <a:bodyPr/>
          <a:lstStyle/>
          <a:p>
            <a:fld id="{DCC01CE7-87E5-D84D-8669-20C7A6660E86}" type="slidenum">
              <a:rPr kumimoji="1" lang="zh-CN" altLang="en-US" smtClean="0"/>
              <a:t>39</a:t>
            </a:fld>
            <a:endParaRPr kumimoji="1" lang="zh-CN" altLang="en-US"/>
          </a:p>
        </p:txBody>
      </p:sp>
    </p:spTree>
    <p:extLst>
      <p:ext uri="{BB962C8B-B14F-4D97-AF65-F5344CB8AC3E}">
        <p14:creationId xmlns:p14="http://schemas.microsoft.com/office/powerpoint/2010/main" val="1620078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investigate many commonly used services, we find the </a:t>
            </a:r>
            <a:r>
              <a:rPr lang="en-US" altLang="zh-CN" dirty="0" err="1"/>
              <a:t>RCliff</a:t>
            </a:r>
            <a:r>
              <a:rPr lang="en-US" altLang="zh-CN" dirty="0"/>
              <a:t> always exist. Some of them exhibit cliff phenomenon for LLC, some of them exhibit cliff for cores, and some of them exhibit both of them. Furthermore, we change the request per second – the user demands – and find the </a:t>
            </a:r>
            <a:r>
              <a:rPr lang="en-US" altLang="zh-CN" dirty="0" err="1"/>
              <a:t>RCliff</a:t>
            </a:r>
            <a:r>
              <a:rPr lang="en-US" altLang="zh-CN" dirty="0"/>
              <a:t> always exhibit, though it may change according to different RPS. </a:t>
            </a:r>
            <a:endParaRPr lang="zh-CN" altLang="en-US" dirty="0"/>
          </a:p>
        </p:txBody>
      </p:sp>
      <p:sp>
        <p:nvSpPr>
          <p:cNvPr id="4" name="灯片编号占位符 3"/>
          <p:cNvSpPr>
            <a:spLocks noGrp="1"/>
          </p:cNvSpPr>
          <p:nvPr>
            <p:ph type="sldNum" sz="quarter" idx="5"/>
          </p:nvPr>
        </p:nvSpPr>
        <p:spPr/>
        <p:txBody>
          <a:bodyPr/>
          <a:lstStyle/>
          <a:p>
            <a:fld id="{DCC01CE7-87E5-D84D-8669-20C7A6660E86}" type="slidenum">
              <a:rPr kumimoji="1" lang="zh-CN" altLang="en-US" smtClean="0"/>
              <a:t>40</a:t>
            </a:fld>
            <a:endParaRPr kumimoji="1" lang="zh-CN" altLang="en-US"/>
          </a:p>
        </p:txBody>
      </p:sp>
    </p:spTree>
    <p:extLst>
      <p:ext uri="{BB962C8B-B14F-4D97-AF65-F5344CB8AC3E}">
        <p14:creationId xmlns:p14="http://schemas.microsoft.com/office/powerpoint/2010/main" val="119346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memory interference</a:t>
            </a:r>
            <a:r>
              <a:rPr kumimoji="1" lang="en-US" altLang="zh-CN" baseline="0" dirty="0"/>
              <a:t> will lead to performance lost. Many study show that it will impact the overall system performance and </a:t>
            </a:r>
            <a:r>
              <a:rPr kumimoji="1" lang="en-US" altLang="zh-CN" baseline="0" dirty="0" err="1"/>
              <a:t>QoS</a:t>
            </a:r>
            <a:r>
              <a:rPr kumimoji="1" lang="en-US" altLang="zh-CN" baseline="0" dirty="0"/>
              <a:t> seriously.</a:t>
            </a:r>
          </a:p>
          <a:p>
            <a:endParaRPr kumimoji="1" lang="en-US" altLang="zh-CN" baseline="0" dirty="0"/>
          </a:p>
          <a:p>
            <a:r>
              <a:rPr kumimoji="1" lang="en-US" altLang="zh-CN" baseline="0" dirty="0"/>
              <a:t>Many studies try to address this problem.</a:t>
            </a:r>
            <a:endParaRPr kumimoji="1" lang="zh-CN" altLang="en-US" dirty="0"/>
          </a:p>
        </p:txBody>
      </p:sp>
      <p:sp>
        <p:nvSpPr>
          <p:cNvPr id="4" name="幻灯片编号占位符 3"/>
          <p:cNvSpPr>
            <a:spLocks noGrp="1"/>
          </p:cNvSpPr>
          <p:nvPr>
            <p:ph type="sldNum" sz="quarter" idx="10"/>
          </p:nvPr>
        </p:nvSpPr>
        <p:spPr/>
        <p:txBody>
          <a:bodyPr/>
          <a:lstStyle/>
          <a:p>
            <a:fld id="{DCC01CE7-87E5-D84D-8669-20C7A6660E86}" type="slidenum">
              <a:rPr kumimoji="1" lang="zh-CN" altLang="en-US" smtClean="0"/>
              <a:t>6</a:t>
            </a:fld>
            <a:endParaRPr kumimoji="1" lang="zh-CN" altLang="en-US"/>
          </a:p>
        </p:txBody>
      </p:sp>
    </p:spTree>
    <p:extLst>
      <p:ext uri="{BB962C8B-B14F-4D97-AF65-F5344CB8AC3E}">
        <p14:creationId xmlns:p14="http://schemas.microsoft.com/office/powerpoint/2010/main" val="1350326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such cases, the previous heuristic based scheduling is not aware of this, and their “trial and error” mode often causes  “falling off the cliff”. </a:t>
            </a:r>
          </a:p>
          <a:p>
            <a:endParaRPr lang="en-US" altLang="zh-CN" dirty="0"/>
          </a:p>
          <a:p>
            <a:r>
              <a:rPr lang="en-US" altLang="zh-CN" dirty="0"/>
              <a:t>These figures show the examples. The heuristic based scheduling algorithm tries different allocation policies for diverse resources, and test if the policy can bring ideal QoS. During the scheduling, if a little bit of resource is deprived around the </a:t>
            </a:r>
            <a:r>
              <a:rPr lang="en-US" altLang="zh-CN" dirty="0" err="1"/>
              <a:t>RCliff</a:t>
            </a:r>
            <a:r>
              <a:rPr lang="en-US" altLang="zh-CN" dirty="0"/>
              <a:t>, the performance will suffer a significant unpredictable slowdown. And, the previous scheduling often search in the base of the cliff, and have a hard time to get out, thus the services always suffer a slowdown. </a:t>
            </a:r>
          </a:p>
        </p:txBody>
      </p:sp>
      <p:sp>
        <p:nvSpPr>
          <p:cNvPr id="4" name="灯片编号占位符 3"/>
          <p:cNvSpPr>
            <a:spLocks noGrp="1"/>
          </p:cNvSpPr>
          <p:nvPr>
            <p:ph type="sldNum" sz="quarter" idx="5"/>
          </p:nvPr>
        </p:nvSpPr>
        <p:spPr/>
        <p:txBody>
          <a:bodyPr/>
          <a:lstStyle/>
          <a:p>
            <a:fld id="{DCC01CE7-87E5-D84D-8669-20C7A6660E86}" type="slidenum">
              <a:rPr kumimoji="1" lang="zh-CN" altLang="en-US" smtClean="0"/>
              <a:t>41</a:t>
            </a:fld>
            <a:endParaRPr kumimoji="1" lang="zh-CN" altLang="en-US"/>
          </a:p>
        </p:txBody>
      </p:sp>
    </p:spTree>
    <p:extLst>
      <p:ext uri="{BB962C8B-B14F-4D97-AF65-F5344CB8AC3E}">
        <p14:creationId xmlns:p14="http://schemas.microsoft.com/office/powerpoint/2010/main" val="1168306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solution is using ML technologies for resource scheduling.</a:t>
            </a:r>
            <a:endParaRPr lang="zh-CN" altLang="en-US" dirty="0"/>
          </a:p>
        </p:txBody>
      </p:sp>
      <p:sp>
        <p:nvSpPr>
          <p:cNvPr id="4" name="灯片编号占位符 3"/>
          <p:cNvSpPr>
            <a:spLocks noGrp="1"/>
          </p:cNvSpPr>
          <p:nvPr>
            <p:ph type="sldNum" sz="quarter" idx="5"/>
          </p:nvPr>
        </p:nvSpPr>
        <p:spPr/>
        <p:txBody>
          <a:bodyPr/>
          <a:lstStyle/>
          <a:p>
            <a:fld id="{DCC01CE7-87E5-D84D-8669-20C7A6660E86}" type="slidenum">
              <a:rPr kumimoji="1" lang="zh-CN" altLang="en-US" smtClean="0"/>
              <a:t>42</a:t>
            </a:fld>
            <a:endParaRPr kumimoji="1" lang="zh-CN" altLang="en-US"/>
          </a:p>
        </p:txBody>
      </p:sp>
    </p:spTree>
    <p:extLst>
      <p:ext uri="{BB962C8B-B14F-4D97-AF65-F5344CB8AC3E}">
        <p14:creationId xmlns:p14="http://schemas.microsoft.com/office/powerpoint/2010/main" val="4209410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example, model-B predicts how many resources could be deprived of from a microservice with allowable QoS slowdown. And predict how many resources should be allocate to it to achieve the QoS requirement.  </a:t>
            </a:r>
            <a:endParaRPr lang="zh-CN" altLang="en-US" dirty="0"/>
          </a:p>
        </p:txBody>
      </p:sp>
      <p:sp>
        <p:nvSpPr>
          <p:cNvPr id="4" name="灯片编号占位符 3"/>
          <p:cNvSpPr>
            <a:spLocks noGrp="1"/>
          </p:cNvSpPr>
          <p:nvPr>
            <p:ph type="sldNum" sz="quarter" idx="5"/>
          </p:nvPr>
        </p:nvSpPr>
        <p:spPr/>
        <p:txBody>
          <a:bodyPr/>
          <a:lstStyle/>
          <a:p>
            <a:fld id="{DCC01CE7-87E5-D84D-8669-20C7A6660E86}" type="slidenum">
              <a:rPr kumimoji="1" lang="zh-CN" altLang="en-US" smtClean="0"/>
              <a:t>43</a:t>
            </a:fld>
            <a:endParaRPr kumimoji="1" lang="zh-CN" altLang="en-US"/>
          </a:p>
        </p:txBody>
      </p:sp>
    </p:spTree>
    <p:extLst>
      <p:ext uri="{BB962C8B-B14F-4D97-AF65-F5344CB8AC3E}">
        <p14:creationId xmlns:p14="http://schemas.microsoft.com/office/powerpoint/2010/main" val="4039839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The data collection process takes over 9 months, involving 11 widely used microservices on modern platform. And, we also test diverse user demands. And we collect the performance trace for them. </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DCC01CE7-87E5-D84D-8669-20C7A6660E86}" type="slidenum">
              <a:rPr kumimoji="1" lang="zh-CN" altLang="en-US" smtClean="0"/>
              <a:t>44</a:t>
            </a:fld>
            <a:endParaRPr kumimoji="1" lang="zh-CN" altLang="en-US"/>
          </a:p>
        </p:txBody>
      </p:sp>
    </p:spTree>
    <p:extLst>
      <p:ext uri="{BB962C8B-B14F-4D97-AF65-F5344CB8AC3E}">
        <p14:creationId xmlns:p14="http://schemas.microsoft.com/office/powerpoint/2010/main" val="2721562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show the parameters involved in our data collection process. </a:t>
            </a:r>
          </a:p>
          <a:p>
            <a:endParaRPr lang="en-US" altLang="zh-CN" dirty="0"/>
          </a:p>
          <a:p>
            <a:r>
              <a:rPr lang="en-US" altLang="zh-CN" dirty="0"/>
              <a:t>For example, we test a large amount of cases for thread-core-LLC ways mapping, and test a large amount of cases for QoS changes. During the process, we label the corresponding ideal resource allocation policy. </a:t>
            </a:r>
          </a:p>
          <a:p>
            <a:endParaRPr lang="en-US" altLang="zh-CN" dirty="0"/>
          </a:p>
          <a:p>
            <a:r>
              <a:rPr lang="en-US" altLang="zh-CN" dirty="0"/>
              <a:t>More details can be found in our recent technical report. </a:t>
            </a:r>
          </a:p>
          <a:p>
            <a:endParaRPr lang="en-US" altLang="zh-CN" dirty="0"/>
          </a:p>
          <a:p>
            <a:r>
              <a:rPr lang="en-US" altLang="zh-CN" dirty="0"/>
              <a:t>In general, we think that our training data covers the typical cases. Our data collection process is still undergoing. So I think our model can be with good accuracy. </a:t>
            </a:r>
            <a:endParaRPr lang="zh-CN" altLang="en-US" dirty="0"/>
          </a:p>
        </p:txBody>
      </p:sp>
      <p:sp>
        <p:nvSpPr>
          <p:cNvPr id="4" name="灯片编号占位符 3"/>
          <p:cNvSpPr>
            <a:spLocks noGrp="1"/>
          </p:cNvSpPr>
          <p:nvPr>
            <p:ph type="sldNum" sz="quarter" idx="5"/>
          </p:nvPr>
        </p:nvSpPr>
        <p:spPr/>
        <p:txBody>
          <a:bodyPr/>
          <a:lstStyle/>
          <a:p>
            <a:fld id="{DCC01CE7-87E5-D84D-8669-20C7A6660E86}" type="slidenum">
              <a:rPr kumimoji="1" lang="zh-CN" altLang="en-US" smtClean="0"/>
              <a:t>45</a:t>
            </a:fld>
            <a:endParaRPr kumimoji="1" lang="zh-CN" altLang="en-US"/>
          </a:p>
        </p:txBody>
      </p:sp>
    </p:spTree>
    <p:extLst>
      <p:ext uri="{BB962C8B-B14F-4D97-AF65-F5344CB8AC3E}">
        <p14:creationId xmlns:p14="http://schemas.microsoft.com/office/powerpoint/2010/main" val="273394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practice, our approach can achieve the OAA quickly, and also can save resource. </a:t>
            </a:r>
            <a:endParaRPr lang="zh-CN" altLang="en-US" dirty="0"/>
          </a:p>
        </p:txBody>
      </p:sp>
      <p:sp>
        <p:nvSpPr>
          <p:cNvPr id="4" name="灯片编号占位符 3"/>
          <p:cNvSpPr>
            <a:spLocks noGrp="1"/>
          </p:cNvSpPr>
          <p:nvPr>
            <p:ph type="sldNum" sz="quarter" idx="5"/>
          </p:nvPr>
        </p:nvSpPr>
        <p:spPr/>
        <p:txBody>
          <a:bodyPr/>
          <a:lstStyle/>
          <a:p>
            <a:fld id="{DCC01CE7-87E5-D84D-8669-20C7A6660E86}" type="slidenum">
              <a:rPr kumimoji="1" lang="zh-CN" altLang="en-US" smtClean="0"/>
              <a:t>46</a:t>
            </a:fld>
            <a:endParaRPr kumimoji="1" lang="zh-CN" altLang="en-US"/>
          </a:p>
        </p:txBody>
      </p:sp>
    </p:spTree>
    <p:extLst>
      <p:ext uri="{BB962C8B-B14F-4D97-AF65-F5344CB8AC3E}">
        <p14:creationId xmlns:p14="http://schemas.microsoft.com/office/powerpoint/2010/main" val="1941116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This is our goal. Dram banks are colored into different groups. And , it is forbidden that one thread with different color to access other thread’s memory.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Thus, the interferences between threads are eliminated.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But one may raise a question: whether reducing the available amount of banks that one thread can access will impact the performance?</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By this partitioning approach, banks are divided into diff. colored groups. Thread can only access its corresponding colored banks, which are assigned at the beginning.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It is forbidden to banks be of other color, which do not belong to it. Apparently, we forbid the all banks across interleaving. It will raise another question, will the limited number of banks impact the overall system performance?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To this end, we have made 2 key observations that lead to our new mechanism design</a:t>
            </a:r>
          </a:p>
          <a:p>
            <a:endParaRPr kumimoji="1" lang="zh-CN" altLang="en-US" dirty="0"/>
          </a:p>
        </p:txBody>
      </p:sp>
      <p:sp>
        <p:nvSpPr>
          <p:cNvPr id="4" name="幻灯片编号占位符 3"/>
          <p:cNvSpPr>
            <a:spLocks noGrp="1"/>
          </p:cNvSpPr>
          <p:nvPr>
            <p:ph type="sldNum" sz="quarter" idx="10"/>
          </p:nvPr>
        </p:nvSpPr>
        <p:spPr/>
        <p:txBody>
          <a:bodyPr/>
          <a:lstStyle/>
          <a:p>
            <a:fld id="{1DE4A6DD-0A5D-4F41-8A72-694DDB36E6C7}" type="slidenum">
              <a:rPr kumimoji="1" lang="zh-CN" altLang="en-US" smtClean="0"/>
              <a:t>7</a:t>
            </a:fld>
            <a:endParaRPr kumimoji="1" lang="zh-CN" altLang="en-US"/>
          </a:p>
        </p:txBody>
      </p:sp>
    </p:spTree>
    <p:extLst>
      <p:ext uri="{BB962C8B-B14F-4D97-AF65-F5344CB8AC3E}">
        <p14:creationId xmlns:p14="http://schemas.microsoft.com/office/powerpoint/2010/main" val="231229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Our study shows that there are some bits in page frame number denote the bank address. And thus, we are able to leverage these bits, and extend page coloring to partition dram banks among threads.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The same reason, there are also some bits denote the bank address. So that it inspire us that we could extend page-coloring to partition DRAM banks.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To this end, we have made 2 key observations that lead to our new mechanism design</a:t>
            </a:r>
          </a:p>
          <a:p>
            <a:endParaRPr kumimoji="1" lang="zh-CN" altLang="en-US" dirty="0"/>
          </a:p>
        </p:txBody>
      </p:sp>
      <p:sp>
        <p:nvSpPr>
          <p:cNvPr id="4" name="幻灯片编号占位符 3"/>
          <p:cNvSpPr>
            <a:spLocks noGrp="1"/>
          </p:cNvSpPr>
          <p:nvPr>
            <p:ph type="sldNum" sz="quarter" idx="10"/>
          </p:nvPr>
        </p:nvSpPr>
        <p:spPr/>
        <p:txBody>
          <a:bodyPr/>
          <a:lstStyle/>
          <a:p>
            <a:fld id="{1DE4A6DD-0A5D-4F41-8A72-694DDB36E6C7}" type="slidenum">
              <a:rPr kumimoji="1" lang="zh-CN" altLang="en-US" smtClean="0"/>
              <a:t>8</a:t>
            </a:fld>
            <a:endParaRPr kumimoji="1" lang="zh-CN" altLang="en-US"/>
          </a:p>
        </p:txBody>
      </p:sp>
    </p:spTree>
    <p:extLst>
      <p:ext uri="{BB962C8B-B14F-4D97-AF65-F5344CB8AC3E}">
        <p14:creationId xmlns:p14="http://schemas.microsoft.com/office/powerpoint/2010/main" val="3454699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This is our goal. Dram banks are colored into different groups. And , it is forbidden that one thread with different color to access other thread’s memory.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Thus, the interferences between threads are eliminated.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But one may raise a question: whether reducing the available amount of banks that one thread can access will impact the performance?</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By this partitioning approach, banks are divided into diff. colored groups. Thread can only access its corresponding colored banks, which are assigned at the beginning.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It is forbidden to banks be of other color, which do not belong to it. Apparently, we forbid the all banks across interleaving. It will raise another question, will the limited number of banks impact the overall system performance?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To this end, we have made 2 key observations that lead to our new mechanism design</a:t>
            </a:r>
          </a:p>
          <a:p>
            <a:endParaRPr kumimoji="1" lang="zh-CN" altLang="en-US" dirty="0"/>
          </a:p>
        </p:txBody>
      </p:sp>
      <p:sp>
        <p:nvSpPr>
          <p:cNvPr id="4" name="幻灯片编号占位符 3"/>
          <p:cNvSpPr>
            <a:spLocks noGrp="1"/>
          </p:cNvSpPr>
          <p:nvPr>
            <p:ph type="sldNum" sz="quarter" idx="10"/>
          </p:nvPr>
        </p:nvSpPr>
        <p:spPr/>
        <p:txBody>
          <a:bodyPr/>
          <a:lstStyle/>
          <a:p>
            <a:fld id="{1DE4A6DD-0A5D-4F41-8A72-694DDB36E6C7}" type="slidenum">
              <a:rPr kumimoji="1" lang="zh-CN" altLang="en-US" smtClean="0"/>
              <a:t>9</a:t>
            </a:fld>
            <a:endParaRPr kumimoji="1" lang="zh-CN" altLang="en-US"/>
          </a:p>
        </p:txBody>
      </p:sp>
    </p:spTree>
    <p:extLst>
      <p:ext uri="{BB962C8B-B14F-4D97-AF65-F5344CB8AC3E}">
        <p14:creationId xmlns:p14="http://schemas.microsoft.com/office/powerpoint/2010/main" val="3454699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a:ln/>
        </p:spPr>
      </p:sp>
      <p:sp>
        <p:nvSpPr>
          <p:cNvPr id="8601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latin typeface="Arial" charset="0"/>
                <a:ea typeface="宋体" charset="0"/>
              </a:rPr>
              <a:t>we found that the necessary amount</a:t>
            </a:r>
            <a:r>
              <a:rPr lang="en-US" altLang="zh-CN" baseline="0" dirty="0">
                <a:latin typeface="Arial" charset="0"/>
                <a:ea typeface="宋体" charset="0"/>
              </a:rPr>
              <a:t> of banks that one program requires is limited.</a:t>
            </a:r>
            <a:endParaRPr lang="en-US" altLang="zh-CN" dirty="0">
              <a:latin typeface="Arial" charset="0"/>
              <a:ea typeface="宋体" charset="0"/>
            </a:endParaRPr>
          </a:p>
          <a:p>
            <a:endParaRPr lang="en-US" altLang="zh-CN" dirty="0">
              <a:latin typeface="Arial" charset="0"/>
              <a:ea typeface="宋体" charset="0"/>
            </a:endParaRPr>
          </a:p>
          <a:p>
            <a:r>
              <a:rPr lang="en-US" altLang="zh-CN" dirty="0">
                <a:latin typeface="Arial" charset="0"/>
                <a:ea typeface="宋体" charset="0"/>
              </a:rPr>
              <a:t>And, 16 banks are enough for most applications. They can achieve over 95% of performance compared to 64 banks.</a:t>
            </a:r>
          </a:p>
          <a:p>
            <a:endParaRPr lang="en-US" altLang="zh-CN" dirty="0">
              <a:latin typeface="Arial" charset="0"/>
              <a:ea typeface="宋体"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charset="0"/>
                <a:ea typeface="宋体" charset="0"/>
              </a:rPr>
              <a:t>So it is feasible to partition banks into several groups and map bank groups to specific threads.</a:t>
            </a:r>
          </a:p>
          <a:p>
            <a:endParaRPr lang="en-US" altLang="zh-CN" dirty="0">
              <a:latin typeface="Arial" charset="0"/>
              <a:ea typeface="宋体" charset="0"/>
            </a:endParaRPr>
          </a:p>
          <a:p>
            <a:endParaRPr lang="en-US" altLang="zh-CN" dirty="0">
              <a:latin typeface="Arial" charset="0"/>
              <a:ea typeface="宋体" charset="0"/>
            </a:endParaRPr>
          </a:p>
          <a:p>
            <a:r>
              <a:rPr lang="en-US" altLang="zh-CN" dirty="0">
                <a:latin typeface="Arial" charset="0"/>
                <a:ea typeface="宋体" charset="0"/>
              </a:rPr>
              <a:t>--------</a:t>
            </a:r>
          </a:p>
          <a:p>
            <a:r>
              <a:rPr lang="en-US" altLang="zh-CN" dirty="0">
                <a:latin typeface="Arial" charset="0"/>
                <a:ea typeface="宋体" charset="0"/>
              </a:rPr>
              <a:t>But doing exclusively mapping would reduce the available bank amount for one thread. So we need to know whether it would affect application’s performance.</a:t>
            </a:r>
          </a:p>
          <a:p>
            <a:endParaRPr lang="en-US" altLang="zh-CN" dirty="0">
              <a:latin typeface="Arial" charset="0"/>
              <a:ea typeface="宋体" charset="0"/>
            </a:endParaRPr>
          </a:p>
          <a:p>
            <a:r>
              <a:rPr lang="en-US" altLang="zh-CN" dirty="0">
                <a:latin typeface="Arial" charset="0"/>
                <a:ea typeface="宋体" charset="0"/>
              </a:rPr>
              <a:t>We did experiments on an Intel machine with 64 banks to investigate the correlation between bank number and applications’ performance. Surprisingly, we found that 16 banks are enough for most applications. They can achieve over 95% of performance compared to 64 banks.</a:t>
            </a:r>
          </a:p>
          <a:p>
            <a:endParaRPr lang="en-US" altLang="zh-CN" dirty="0">
              <a:latin typeface="Arial" charset="0"/>
              <a:ea typeface="宋体" charset="0"/>
            </a:endParaRPr>
          </a:p>
          <a:p>
            <a:r>
              <a:rPr lang="en-US" altLang="zh-CN" dirty="0">
                <a:latin typeface="Arial" charset="0"/>
                <a:ea typeface="宋体" charset="0"/>
              </a:rPr>
              <a:t>So it is feasible to partition banks into several groups and  exclusively map bank groups to specific threads.</a:t>
            </a:r>
          </a:p>
          <a:p>
            <a:endParaRPr lang="en-US" altLang="zh-CN" dirty="0">
              <a:latin typeface="Arial" charset="0"/>
              <a:ea typeface="宋体" charset="0"/>
            </a:endParaRPr>
          </a:p>
          <a:p>
            <a:r>
              <a:rPr lang="en-US" altLang="zh-CN" dirty="0">
                <a:latin typeface="Arial" charset="0"/>
                <a:ea typeface="宋体" charset="0"/>
              </a:rPr>
              <a:t>But how?</a:t>
            </a:r>
            <a:endParaRPr lang="zh-CN" altLang="en-US" dirty="0">
              <a:latin typeface="Arial" charset="0"/>
              <a:ea typeface="宋体" charset="0"/>
            </a:endParaRPr>
          </a:p>
        </p:txBody>
      </p:sp>
      <p:sp>
        <p:nvSpPr>
          <p:cNvPr id="8602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2472" eaLnBrk="0" hangingPunct="0">
              <a:defRPr>
                <a:solidFill>
                  <a:schemeClr val="tx1"/>
                </a:solidFill>
                <a:latin typeface="Arial" charset="0"/>
                <a:ea typeface="宋体" charset="0"/>
                <a:cs typeface="宋体" charset="0"/>
              </a:defRPr>
            </a:lvl1pPr>
            <a:lvl2pPr marL="702756" indent="-270291" defTabSz="902472" eaLnBrk="0" hangingPunct="0">
              <a:defRPr>
                <a:solidFill>
                  <a:schemeClr val="tx1"/>
                </a:solidFill>
                <a:latin typeface="Arial" charset="0"/>
                <a:ea typeface="宋体" charset="0"/>
              </a:defRPr>
            </a:lvl2pPr>
            <a:lvl3pPr marL="1081164" indent="-216233" defTabSz="902472" eaLnBrk="0" hangingPunct="0">
              <a:defRPr>
                <a:solidFill>
                  <a:schemeClr val="tx1"/>
                </a:solidFill>
                <a:latin typeface="Arial" charset="0"/>
                <a:ea typeface="宋体" charset="0"/>
              </a:defRPr>
            </a:lvl3pPr>
            <a:lvl4pPr marL="1513629" indent="-216233" defTabSz="902472" eaLnBrk="0" hangingPunct="0">
              <a:defRPr>
                <a:solidFill>
                  <a:schemeClr val="tx1"/>
                </a:solidFill>
                <a:latin typeface="Arial" charset="0"/>
                <a:ea typeface="宋体" charset="0"/>
              </a:defRPr>
            </a:lvl4pPr>
            <a:lvl5pPr marL="1946095" indent="-216233" defTabSz="902472" eaLnBrk="0" hangingPunct="0">
              <a:defRPr>
                <a:solidFill>
                  <a:schemeClr val="tx1"/>
                </a:solidFill>
                <a:latin typeface="Arial" charset="0"/>
                <a:ea typeface="宋体" charset="0"/>
              </a:defRPr>
            </a:lvl5pPr>
            <a:lvl6pPr marL="2378560" indent="-216233" defTabSz="902472" eaLnBrk="0" fontAlgn="base" hangingPunct="0">
              <a:spcBef>
                <a:spcPct val="0"/>
              </a:spcBef>
              <a:spcAft>
                <a:spcPct val="0"/>
              </a:spcAft>
              <a:defRPr>
                <a:solidFill>
                  <a:schemeClr val="tx1"/>
                </a:solidFill>
                <a:latin typeface="Arial" charset="0"/>
                <a:ea typeface="宋体" charset="0"/>
              </a:defRPr>
            </a:lvl6pPr>
            <a:lvl7pPr marL="2811026" indent="-216233" defTabSz="902472" eaLnBrk="0" fontAlgn="base" hangingPunct="0">
              <a:spcBef>
                <a:spcPct val="0"/>
              </a:spcBef>
              <a:spcAft>
                <a:spcPct val="0"/>
              </a:spcAft>
              <a:defRPr>
                <a:solidFill>
                  <a:schemeClr val="tx1"/>
                </a:solidFill>
                <a:latin typeface="Arial" charset="0"/>
                <a:ea typeface="宋体" charset="0"/>
              </a:defRPr>
            </a:lvl7pPr>
            <a:lvl8pPr marL="3243491" indent="-216233" defTabSz="902472" eaLnBrk="0" fontAlgn="base" hangingPunct="0">
              <a:spcBef>
                <a:spcPct val="0"/>
              </a:spcBef>
              <a:spcAft>
                <a:spcPct val="0"/>
              </a:spcAft>
              <a:defRPr>
                <a:solidFill>
                  <a:schemeClr val="tx1"/>
                </a:solidFill>
                <a:latin typeface="Arial" charset="0"/>
                <a:ea typeface="宋体" charset="0"/>
              </a:defRPr>
            </a:lvl8pPr>
            <a:lvl9pPr marL="3675957" indent="-216233" defTabSz="902472" eaLnBrk="0" fontAlgn="base" hangingPunct="0">
              <a:spcBef>
                <a:spcPct val="0"/>
              </a:spcBef>
              <a:spcAft>
                <a:spcPct val="0"/>
              </a:spcAft>
              <a:defRPr>
                <a:solidFill>
                  <a:schemeClr val="tx1"/>
                </a:solidFill>
                <a:latin typeface="Arial" charset="0"/>
                <a:ea typeface="宋体" charset="0"/>
              </a:defRPr>
            </a:lvl9pPr>
          </a:lstStyle>
          <a:p>
            <a:pPr eaLnBrk="1" hangingPunct="1"/>
            <a:fld id="{DB50DF93-5B79-864F-8C71-BA5E29C477E7}" type="slidenum">
              <a:rPr lang="en-US" altLang="zh-CN"/>
              <a:pPr eaLnBrk="1" hangingPunct="1"/>
              <a:t>10</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a:t>
            </a:r>
            <a:r>
              <a:rPr kumimoji="1" lang="en-US" altLang="zh-CN" baseline="0" dirty="0"/>
              <a:t> is the result of our system. With BPM, on average, the service time of memory system can be reduced. </a:t>
            </a:r>
            <a:endParaRPr kumimoji="1" lang="zh-CN" altLang="en-US" dirty="0"/>
          </a:p>
        </p:txBody>
      </p:sp>
      <p:sp>
        <p:nvSpPr>
          <p:cNvPr id="4" name="幻灯片编号占位符 3"/>
          <p:cNvSpPr>
            <a:spLocks noGrp="1"/>
          </p:cNvSpPr>
          <p:nvPr>
            <p:ph type="sldNum" sz="quarter" idx="10"/>
          </p:nvPr>
        </p:nvSpPr>
        <p:spPr/>
        <p:txBody>
          <a:bodyPr/>
          <a:lstStyle/>
          <a:p>
            <a:fld id="{1DE4A6DD-0A5D-4F41-8A72-694DDB36E6C7}" type="slidenum">
              <a:rPr kumimoji="1" lang="zh-CN" altLang="en-US" smtClean="0"/>
              <a:t>11</a:t>
            </a:fld>
            <a:endParaRPr kumimoji="1" lang="zh-CN" altLang="en-US"/>
          </a:p>
        </p:txBody>
      </p:sp>
    </p:spTree>
    <p:extLst>
      <p:ext uri="{BB962C8B-B14F-4D97-AF65-F5344CB8AC3E}">
        <p14:creationId xmlns:p14="http://schemas.microsoft.com/office/powerpoint/2010/main" val="1535717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a:ln/>
        </p:spPr>
      </p:sp>
      <p:sp>
        <p:nvSpPr>
          <p:cNvPr id="91139"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latin typeface="Arial" charset="0"/>
                <a:ea typeface="宋体" charset="0"/>
              </a:rPr>
              <a:t>We get the</a:t>
            </a:r>
            <a:r>
              <a:rPr lang="en-US" altLang="zh-CN" baseline="0" dirty="0">
                <a:latin typeface="Arial" charset="0"/>
                <a:ea typeface="宋体" charset="0"/>
              </a:rPr>
              <a:t> bank bits in typical machine, </a:t>
            </a:r>
            <a:endParaRPr lang="en-US" altLang="zh-CN" dirty="0">
              <a:latin typeface="Arial" charset="0"/>
              <a:ea typeface="宋体" charset="0"/>
            </a:endParaRPr>
          </a:p>
          <a:p>
            <a:endParaRPr lang="en-US" altLang="zh-CN" dirty="0">
              <a:latin typeface="Arial" charset="0"/>
              <a:ea typeface="宋体" charset="0"/>
            </a:endParaRPr>
          </a:p>
          <a:p>
            <a:r>
              <a:rPr lang="en-US" altLang="zh-CN" dirty="0">
                <a:latin typeface="Arial" charset="0"/>
                <a:ea typeface="宋体" charset="0"/>
              </a:rPr>
              <a:t>We</a:t>
            </a:r>
            <a:r>
              <a:rPr lang="en-US" altLang="zh-CN" baseline="0" dirty="0">
                <a:latin typeface="Arial" charset="0"/>
                <a:ea typeface="宋体" charset="0"/>
              </a:rPr>
              <a:t> implement BPM into real </a:t>
            </a:r>
            <a:r>
              <a:rPr lang="en-US" altLang="zh-CN" baseline="0" dirty="0" err="1">
                <a:latin typeface="Arial" charset="0"/>
                <a:ea typeface="宋体" charset="0"/>
              </a:rPr>
              <a:t>linux</a:t>
            </a:r>
            <a:r>
              <a:rPr lang="en-US" altLang="zh-CN" baseline="0" dirty="0">
                <a:latin typeface="Arial" charset="0"/>
                <a:ea typeface="宋体" charset="0"/>
              </a:rPr>
              <a:t> kernel by modifying the buddy system.</a:t>
            </a:r>
            <a:endParaRPr lang="en-US" altLang="zh-CN" dirty="0">
              <a:latin typeface="Arial" charset="0"/>
              <a:ea typeface="宋体" charset="0"/>
            </a:endParaRPr>
          </a:p>
          <a:p>
            <a:endParaRPr lang="en-US" altLang="zh-CN" dirty="0">
              <a:latin typeface="Arial" charset="0"/>
              <a:ea typeface="宋体" charset="0"/>
            </a:endParaRPr>
          </a:p>
          <a:p>
            <a:r>
              <a:rPr lang="en-US" altLang="zh-CN" dirty="0">
                <a:latin typeface="Arial" charset="0"/>
                <a:ea typeface="宋体" charset="0"/>
              </a:rPr>
              <a:t>------------------</a:t>
            </a:r>
          </a:p>
          <a:p>
            <a:r>
              <a:rPr lang="en-US" altLang="zh-CN" dirty="0">
                <a:latin typeface="Arial" charset="0"/>
                <a:ea typeface="宋体" charset="0"/>
              </a:rPr>
              <a:t>……</a:t>
            </a:r>
          </a:p>
          <a:p>
            <a:r>
              <a:rPr lang="en-US" altLang="zh-CN" dirty="0">
                <a:latin typeface="Arial" charset="0"/>
                <a:ea typeface="宋体" charset="0"/>
              </a:rPr>
              <a:t>We make change to</a:t>
            </a:r>
            <a:r>
              <a:rPr lang="en-US" altLang="zh-CN" baseline="0" dirty="0">
                <a:latin typeface="Arial" charset="0"/>
                <a:ea typeface="宋体" charset="0"/>
              </a:rPr>
              <a:t> buddy system in operating system very serious, and we adapt a efficient … algorithm, by which one thread can get its corresponding colored pages effectively.   </a:t>
            </a:r>
          </a:p>
          <a:p>
            <a:endParaRPr lang="en-US" altLang="zh-CN" baseline="0" dirty="0">
              <a:latin typeface="Arial" charset="0"/>
              <a:ea typeface="宋体" charset="0"/>
            </a:endParaRPr>
          </a:p>
          <a:p>
            <a:r>
              <a:rPr lang="en-US" altLang="zh-CN" baseline="0" dirty="0">
                <a:latin typeface="Arial" charset="0"/>
                <a:ea typeface="宋体" charset="0"/>
              </a:rPr>
              <a:t>and adjust the page allocation algorithm so that the thread can get the page with corresponding color efficiently and</a:t>
            </a:r>
          </a:p>
          <a:p>
            <a:r>
              <a:rPr lang="en-US" altLang="zh-CN" baseline="0" dirty="0">
                <a:latin typeface="Arial" charset="0"/>
                <a:ea typeface="宋体" charset="0"/>
              </a:rPr>
              <a:t>effectively.  </a:t>
            </a:r>
            <a:endParaRPr lang="en-US" altLang="zh-CN" dirty="0">
              <a:latin typeface="Arial" charset="0"/>
              <a:ea typeface="宋体" charset="0"/>
            </a:endParaRPr>
          </a:p>
          <a:p>
            <a:r>
              <a:rPr lang="en-US" altLang="zh-CN" dirty="0">
                <a:latin typeface="Arial" charset="0"/>
                <a:ea typeface="宋体" charset="0"/>
              </a:rPr>
              <a:t>--------------------</a:t>
            </a:r>
          </a:p>
          <a:p>
            <a:r>
              <a:rPr lang="en-US" altLang="zh-CN" dirty="0">
                <a:latin typeface="Arial" charset="0"/>
                <a:ea typeface="宋体" charset="0"/>
              </a:rPr>
              <a:t>So far, we’ve addressed the mapping challenge. Next, we implement the page-coloring based bank partition mechanism into a Linux kernel. </a:t>
            </a:r>
          </a:p>
          <a:p>
            <a:endParaRPr lang="en-US" altLang="zh-CN" dirty="0">
              <a:latin typeface="Arial" charset="0"/>
              <a:ea typeface="宋体" charset="0"/>
            </a:endParaRPr>
          </a:p>
          <a:p>
            <a:r>
              <a:rPr lang="en-US" altLang="zh-CN" dirty="0">
                <a:latin typeface="Arial" charset="0"/>
                <a:ea typeface="宋体" charset="0"/>
              </a:rPr>
              <a:t>We modify the buddy system which manages free physical pages in kernel. We make the buddy system group free pages into 32 colors and use a new algorithm for page allocation.</a:t>
            </a:r>
          </a:p>
          <a:p>
            <a:endParaRPr lang="en-US" altLang="zh-CN" dirty="0">
              <a:latin typeface="Arial" charset="0"/>
              <a:ea typeface="宋体" charset="0"/>
            </a:endParaRPr>
          </a:p>
          <a:p>
            <a:r>
              <a:rPr lang="en-US" altLang="zh-CN" dirty="0">
                <a:latin typeface="Arial" charset="0"/>
                <a:ea typeface="宋体" charset="0"/>
              </a:rPr>
              <a:t>We perform experiments on an Intel machine with 8GB DRAM and 64 banks. The benchmark is SPECCPU 2006 and PARSEC.</a:t>
            </a:r>
          </a:p>
          <a:p>
            <a:endParaRPr lang="en-US" altLang="zh-CN" dirty="0">
              <a:latin typeface="Arial" charset="0"/>
              <a:ea typeface="宋体" charset="0"/>
            </a:endParaRPr>
          </a:p>
          <a:p>
            <a:endParaRPr lang="zh-CN" altLang="en-US" dirty="0">
              <a:latin typeface="Arial" charset="0"/>
              <a:ea typeface="宋体" charset="0"/>
            </a:endParaRPr>
          </a:p>
        </p:txBody>
      </p:sp>
      <p:sp>
        <p:nvSpPr>
          <p:cNvPr id="91140"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2472" eaLnBrk="0" hangingPunct="0">
              <a:defRPr>
                <a:solidFill>
                  <a:schemeClr val="tx1"/>
                </a:solidFill>
                <a:latin typeface="Arial" charset="0"/>
                <a:ea typeface="宋体" charset="0"/>
                <a:cs typeface="宋体" charset="0"/>
              </a:defRPr>
            </a:lvl1pPr>
            <a:lvl2pPr marL="702756" indent="-270291" defTabSz="902472" eaLnBrk="0" hangingPunct="0">
              <a:defRPr>
                <a:solidFill>
                  <a:schemeClr val="tx1"/>
                </a:solidFill>
                <a:latin typeface="Arial" charset="0"/>
                <a:ea typeface="宋体" charset="0"/>
              </a:defRPr>
            </a:lvl2pPr>
            <a:lvl3pPr marL="1081164" indent="-216233" defTabSz="902472" eaLnBrk="0" hangingPunct="0">
              <a:defRPr>
                <a:solidFill>
                  <a:schemeClr val="tx1"/>
                </a:solidFill>
                <a:latin typeface="Arial" charset="0"/>
                <a:ea typeface="宋体" charset="0"/>
              </a:defRPr>
            </a:lvl3pPr>
            <a:lvl4pPr marL="1513629" indent="-216233" defTabSz="902472" eaLnBrk="0" hangingPunct="0">
              <a:defRPr>
                <a:solidFill>
                  <a:schemeClr val="tx1"/>
                </a:solidFill>
                <a:latin typeface="Arial" charset="0"/>
                <a:ea typeface="宋体" charset="0"/>
              </a:defRPr>
            </a:lvl4pPr>
            <a:lvl5pPr marL="1946095" indent="-216233" defTabSz="902472" eaLnBrk="0" hangingPunct="0">
              <a:defRPr>
                <a:solidFill>
                  <a:schemeClr val="tx1"/>
                </a:solidFill>
                <a:latin typeface="Arial" charset="0"/>
                <a:ea typeface="宋体" charset="0"/>
              </a:defRPr>
            </a:lvl5pPr>
            <a:lvl6pPr marL="2378560" indent="-216233" defTabSz="902472" eaLnBrk="0" fontAlgn="base" hangingPunct="0">
              <a:spcBef>
                <a:spcPct val="0"/>
              </a:spcBef>
              <a:spcAft>
                <a:spcPct val="0"/>
              </a:spcAft>
              <a:defRPr>
                <a:solidFill>
                  <a:schemeClr val="tx1"/>
                </a:solidFill>
                <a:latin typeface="Arial" charset="0"/>
                <a:ea typeface="宋体" charset="0"/>
              </a:defRPr>
            </a:lvl6pPr>
            <a:lvl7pPr marL="2811026" indent="-216233" defTabSz="902472" eaLnBrk="0" fontAlgn="base" hangingPunct="0">
              <a:spcBef>
                <a:spcPct val="0"/>
              </a:spcBef>
              <a:spcAft>
                <a:spcPct val="0"/>
              </a:spcAft>
              <a:defRPr>
                <a:solidFill>
                  <a:schemeClr val="tx1"/>
                </a:solidFill>
                <a:latin typeface="Arial" charset="0"/>
                <a:ea typeface="宋体" charset="0"/>
              </a:defRPr>
            </a:lvl7pPr>
            <a:lvl8pPr marL="3243491" indent="-216233" defTabSz="902472" eaLnBrk="0" fontAlgn="base" hangingPunct="0">
              <a:spcBef>
                <a:spcPct val="0"/>
              </a:spcBef>
              <a:spcAft>
                <a:spcPct val="0"/>
              </a:spcAft>
              <a:defRPr>
                <a:solidFill>
                  <a:schemeClr val="tx1"/>
                </a:solidFill>
                <a:latin typeface="Arial" charset="0"/>
                <a:ea typeface="宋体" charset="0"/>
              </a:defRPr>
            </a:lvl8pPr>
            <a:lvl9pPr marL="3675957" indent="-216233" defTabSz="902472" eaLnBrk="0" fontAlgn="base" hangingPunct="0">
              <a:spcBef>
                <a:spcPct val="0"/>
              </a:spcBef>
              <a:spcAft>
                <a:spcPct val="0"/>
              </a:spcAft>
              <a:defRPr>
                <a:solidFill>
                  <a:schemeClr val="tx1"/>
                </a:solidFill>
                <a:latin typeface="Arial" charset="0"/>
                <a:ea typeface="宋体" charset="0"/>
              </a:defRPr>
            </a:lvl9pPr>
          </a:lstStyle>
          <a:p>
            <a:pPr eaLnBrk="1" hangingPunct="1"/>
            <a:fld id="{99EE9AF5-6C39-8745-9AF4-ECBFC265DF0D}" type="slidenum">
              <a:rPr lang="en-US" altLang="zh-CN"/>
              <a:pPr eaLnBrk="1" hangingPunct="1"/>
              <a:t>12</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D0307BEB-3700-5247-B35A-EB2FCBB76F3F}" type="datetimeFigureOut">
              <a:rPr kumimoji="1" lang="zh-CN" altLang="en-US" smtClean="0"/>
              <a:t>2019/12/12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CF2F5D43-25D8-8440-AC27-5177DBDF8FA6}" type="slidenum">
              <a:rPr kumimoji="1" lang="zh-CN" altLang="en-US" smtClean="0"/>
              <a:t>‹#›</a:t>
            </a:fld>
            <a:endParaRPr kumimoji="1" lang="zh-CN" altLang="en-US"/>
          </a:p>
        </p:txBody>
      </p:sp>
    </p:spTree>
    <p:extLst>
      <p:ext uri="{BB962C8B-B14F-4D97-AF65-F5344CB8AC3E}">
        <p14:creationId xmlns:p14="http://schemas.microsoft.com/office/powerpoint/2010/main" val="231921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D0307BEB-3700-5247-B35A-EB2FCBB76F3F}" type="datetimeFigureOut">
              <a:rPr kumimoji="1" lang="zh-CN" altLang="en-US" smtClean="0"/>
              <a:t>2019/12/12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CF2F5D43-25D8-8440-AC27-5177DBDF8FA6}" type="slidenum">
              <a:rPr kumimoji="1" lang="zh-CN" altLang="en-US" smtClean="0"/>
              <a:t>‹#›</a:t>
            </a:fld>
            <a:endParaRPr kumimoji="1" lang="zh-CN" altLang="en-US"/>
          </a:p>
        </p:txBody>
      </p:sp>
    </p:spTree>
    <p:extLst>
      <p:ext uri="{BB962C8B-B14F-4D97-AF65-F5344CB8AC3E}">
        <p14:creationId xmlns:p14="http://schemas.microsoft.com/office/powerpoint/2010/main" val="1832186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D0307BEB-3700-5247-B35A-EB2FCBB76F3F}" type="datetimeFigureOut">
              <a:rPr kumimoji="1" lang="zh-CN" altLang="en-US" smtClean="0"/>
              <a:t>2019/12/12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CF2F5D43-25D8-8440-AC27-5177DBDF8FA6}" type="slidenum">
              <a:rPr kumimoji="1" lang="zh-CN" altLang="en-US" smtClean="0"/>
              <a:t>‹#›</a:t>
            </a:fld>
            <a:endParaRPr kumimoji="1" lang="zh-CN" altLang="en-US"/>
          </a:p>
        </p:txBody>
      </p:sp>
    </p:spTree>
    <p:extLst>
      <p:ext uri="{BB962C8B-B14F-4D97-AF65-F5344CB8AC3E}">
        <p14:creationId xmlns:p14="http://schemas.microsoft.com/office/powerpoint/2010/main" val="3143171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D0307BEB-3700-5247-B35A-EB2FCBB76F3F}" type="datetimeFigureOut">
              <a:rPr kumimoji="1" lang="zh-CN" altLang="en-US" smtClean="0"/>
              <a:t>2019/12/12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CF2F5D43-25D8-8440-AC27-5177DBDF8FA6}" type="slidenum">
              <a:rPr kumimoji="1" lang="zh-CN" altLang="en-US" smtClean="0"/>
              <a:t>‹#›</a:t>
            </a:fld>
            <a:endParaRPr kumimoji="1" lang="zh-CN" altLang="en-US"/>
          </a:p>
        </p:txBody>
      </p:sp>
    </p:spTree>
    <p:extLst>
      <p:ext uri="{BB962C8B-B14F-4D97-AF65-F5344CB8AC3E}">
        <p14:creationId xmlns:p14="http://schemas.microsoft.com/office/powerpoint/2010/main" val="2218896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kumimoji="1"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D0307BEB-3700-5247-B35A-EB2FCBB76F3F}" type="datetimeFigureOut">
              <a:rPr kumimoji="1" lang="zh-CN" altLang="en-US" smtClean="0"/>
              <a:t>2019/12/12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CF2F5D43-25D8-8440-AC27-5177DBDF8FA6}" type="slidenum">
              <a:rPr kumimoji="1" lang="zh-CN" altLang="en-US" smtClean="0"/>
              <a:t>‹#›</a:t>
            </a:fld>
            <a:endParaRPr kumimoji="1" lang="zh-CN" altLang="en-US"/>
          </a:p>
        </p:txBody>
      </p:sp>
    </p:spTree>
    <p:extLst>
      <p:ext uri="{BB962C8B-B14F-4D97-AF65-F5344CB8AC3E}">
        <p14:creationId xmlns:p14="http://schemas.microsoft.com/office/powerpoint/2010/main" val="106617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D0307BEB-3700-5247-B35A-EB2FCBB76F3F}" type="datetimeFigureOut">
              <a:rPr kumimoji="1" lang="zh-CN" altLang="en-US" smtClean="0"/>
              <a:t>2019/12/12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CF2F5D43-25D8-8440-AC27-5177DBDF8FA6}" type="slidenum">
              <a:rPr kumimoji="1" lang="zh-CN" altLang="en-US" smtClean="0"/>
              <a:t>‹#›</a:t>
            </a:fld>
            <a:endParaRPr kumimoji="1" lang="zh-CN" altLang="en-US"/>
          </a:p>
        </p:txBody>
      </p:sp>
    </p:spTree>
    <p:extLst>
      <p:ext uri="{BB962C8B-B14F-4D97-AF65-F5344CB8AC3E}">
        <p14:creationId xmlns:p14="http://schemas.microsoft.com/office/powerpoint/2010/main" val="2538281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D0307BEB-3700-5247-B35A-EB2FCBB76F3F}" type="datetimeFigureOut">
              <a:rPr kumimoji="1" lang="zh-CN" altLang="en-US" smtClean="0"/>
              <a:t>2019/12/12</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CF2F5D43-25D8-8440-AC27-5177DBDF8FA6}" type="slidenum">
              <a:rPr kumimoji="1" lang="zh-CN" altLang="en-US" smtClean="0"/>
              <a:t>‹#›</a:t>
            </a:fld>
            <a:endParaRPr kumimoji="1" lang="zh-CN" altLang="en-US"/>
          </a:p>
        </p:txBody>
      </p:sp>
    </p:spTree>
    <p:extLst>
      <p:ext uri="{BB962C8B-B14F-4D97-AF65-F5344CB8AC3E}">
        <p14:creationId xmlns:p14="http://schemas.microsoft.com/office/powerpoint/2010/main" val="3767687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D0307BEB-3700-5247-B35A-EB2FCBB76F3F}" type="datetimeFigureOut">
              <a:rPr kumimoji="1" lang="zh-CN" altLang="en-US" smtClean="0"/>
              <a:t>2019/12/12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CF2F5D43-25D8-8440-AC27-5177DBDF8FA6}" type="slidenum">
              <a:rPr kumimoji="1" lang="zh-CN" altLang="en-US" smtClean="0"/>
              <a:t>‹#›</a:t>
            </a:fld>
            <a:endParaRPr kumimoji="1" lang="zh-CN" altLang="en-US"/>
          </a:p>
        </p:txBody>
      </p:sp>
    </p:spTree>
    <p:extLst>
      <p:ext uri="{BB962C8B-B14F-4D97-AF65-F5344CB8AC3E}">
        <p14:creationId xmlns:p14="http://schemas.microsoft.com/office/powerpoint/2010/main" val="55203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307BEB-3700-5247-B35A-EB2FCBB76F3F}" type="datetimeFigureOut">
              <a:rPr kumimoji="1" lang="zh-CN" altLang="en-US" smtClean="0"/>
              <a:t>2019/12/12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CF2F5D43-25D8-8440-AC27-5177DBDF8FA6}" type="slidenum">
              <a:rPr kumimoji="1" lang="zh-CN" altLang="en-US" smtClean="0"/>
              <a:t>‹#›</a:t>
            </a:fld>
            <a:endParaRPr kumimoji="1" lang="zh-CN" altLang="en-US"/>
          </a:p>
        </p:txBody>
      </p:sp>
    </p:spTree>
    <p:extLst>
      <p:ext uri="{BB962C8B-B14F-4D97-AF65-F5344CB8AC3E}">
        <p14:creationId xmlns:p14="http://schemas.microsoft.com/office/powerpoint/2010/main" val="296801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D0307BEB-3700-5247-B35A-EB2FCBB76F3F}" type="datetimeFigureOut">
              <a:rPr kumimoji="1" lang="zh-CN" altLang="en-US" smtClean="0"/>
              <a:t>2019/12/12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CF2F5D43-25D8-8440-AC27-5177DBDF8FA6}" type="slidenum">
              <a:rPr kumimoji="1" lang="zh-CN" altLang="en-US" smtClean="0"/>
              <a:t>‹#›</a:t>
            </a:fld>
            <a:endParaRPr kumimoji="1" lang="zh-CN" altLang="en-US"/>
          </a:p>
        </p:txBody>
      </p:sp>
    </p:spTree>
    <p:extLst>
      <p:ext uri="{BB962C8B-B14F-4D97-AF65-F5344CB8AC3E}">
        <p14:creationId xmlns:p14="http://schemas.microsoft.com/office/powerpoint/2010/main" val="4097958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D0307BEB-3700-5247-B35A-EB2FCBB76F3F}" type="datetimeFigureOut">
              <a:rPr kumimoji="1" lang="zh-CN" altLang="en-US" smtClean="0"/>
              <a:t>2019/12/12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CF2F5D43-25D8-8440-AC27-5177DBDF8FA6}" type="slidenum">
              <a:rPr kumimoji="1" lang="zh-CN" altLang="en-US" smtClean="0"/>
              <a:t>‹#›</a:t>
            </a:fld>
            <a:endParaRPr kumimoji="1" lang="zh-CN" altLang="en-US"/>
          </a:p>
        </p:txBody>
      </p:sp>
    </p:spTree>
    <p:extLst>
      <p:ext uri="{BB962C8B-B14F-4D97-AF65-F5344CB8AC3E}">
        <p14:creationId xmlns:p14="http://schemas.microsoft.com/office/powerpoint/2010/main" val="4087231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307BEB-3700-5247-B35A-EB2FCBB76F3F}" type="datetimeFigureOut">
              <a:rPr kumimoji="1" lang="zh-CN" altLang="en-US" smtClean="0"/>
              <a:t>2019/12/12</a:t>
            </a:fld>
            <a:endParaRPr kumimoji="1"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F5D43-25D8-8440-AC27-5177DBDF8FA6}" type="slidenum">
              <a:rPr kumimoji="1" lang="zh-CN" altLang="en-US" smtClean="0"/>
              <a:t>‹#›</a:t>
            </a:fld>
            <a:endParaRPr kumimoji="1" lang="zh-CN" altLang="en-US"/>
          </a:p>
        </p:txBody>
      </p:sp>
    </p:spTree>
    <p:extLst>
      <p:ext uri="{BB962C8B-B14F-4D97-AF65-F5344CB8AC3E}">
        <p14:creationId xmlns:p14="http://schemas.microsoft.com/office/powerpoint/2010/main" val="2712473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tiff"/><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tiff"/><Relationship Id="rId11" Type="http://schemas.openxmlformats.org/officeDocument/2006/relationships/image" Target="../media/image33.png"/><Relationship Id="rId5" Type="http://schemas.openxmlformats.org/officeDocument/2006/relationships/image" Target="../media/image27.tif"/><Relationship Id="rId10" Type="http://schemas.openxmlformats.org/officeDocument/2006/relationships/image" Target="../media/image32.png"/><Relationship Id="rId4" Type="http://schemas.openxmlformats.org/officeDocument/2006/relationships/image" Target="../media/image26.tiff"/><Relationship Id="rId9" Type="http://schemas.openxmlformats.org/officeDocument/2006/relationships/image" Target="../media/image31.tiff"/></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1.gif"/><Relationship Id="rId11" Type="http://schemas.openxmlformats.org/officeDocument/2006/relationships/image" Target="../media/image45.jpeg"/><Relationship Id="rId5" Type="http://schemas.openxmlformats.org/officeDocument/2006/relationships/image" Target="../media/image40.jpeg"/><Relationship Id="rId10" Type="http://schemas.openxmlformats.org/officeDocument/2006/relationships/image" Target="../media/image44.png"/><Relationship Id="rId4" Type="http://schemas.microsoft.com/office/2007/relationships/hdphoto" Target="../media/hdphoto1.wdp"/><Relationship Id="rId9"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escience.cn/people/LiuLei2010ict/index.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FD0EF5-050D-4AF8-B68E-7960228FD3B3}"/>
              </a:ext>
            </a:extLst>
          </p:cNvPr>
          <p:cNvSpPr>
            <a:spLocks noGrp="1"/>
          </p:cNvSpPr>
          <p:nvPr>
            <p:ph type="ctrTitle"/>
          </p:nvPr>
        </p:nvSpPr>
        <p:spPr>
          <a:xfrm>
            <a:off x="0" y="1699022"/>
            <a:ext cx="9144000" cy="1790700"/>
          </a:xfrm>
        </p:spPr>
        <p:txBody>
          <a:bodyPr>
            <a:normAutofit/>
          </a:bodyPr>
          <a:lstStyle/>
          <a:p>
            <a:r>
              <a:rPr lang="en-US" altLang="zh-CN" sz="3450" b="1" dirty="0"/>
              <a:t>Achieving Better Resource Scheduling through Enhanced OS and ML Technologies </a:t>
            </a:r>
            <a:endParaRPr lang="zh-CN" altLang="en-US" sz="3450" dirty="0"/>
          </a:p>
        </p:txBody>
      </p:sp>
      <p:sp>
        <p:nvSpPr>
          <p:cNvPr id="3" name="副标题 2">
            <a:extLst>
              <a:ext uri="{FF2B5EF4-FFF2-40B4-BE49-F238E27FC236}">
                <a16:creationId xmlns:a16="http://schemas.microsoft.com/office/drawing/2014/main" id="{03AA748E-0FEB-4A72-8EC2-5B9FFEEBEDFC}"/>
              </a:ext>
            </a:extLst>
          </p:cNvPr>
          <p:cNvSpPr>
            <a:spLocks noGrp="1"/>
          </p:cNvSpPr>
          <p:nvPr>
            <p:ph type="subTitle" idx="1"/>
          </p:nvPr>
        </p:nvSpPr>
        <p:spPr>
          <a:xfrm>
            <a:off x="1143000" y="3868709"/>
            <a:ext cx="6858000" cy="1241822"/>
          </a:xfrm>
        </p:spPr>
        <p:txBody>
          <a:bodyPr>
            <a:normAutofit/>
          </a:bodyPr>
          <a:lstStyle/>
          <a:p>
            <a:r>
              <a:rPr lang="en-US" altLang="zh-CN" sz="2400" dirty="0">
                <a:solidFill>
                  <a:schemeClr val="tx1"/>
                </a:solidFill>
              </a:rPr>
              <a:t>Lei Liu</a:t>
            </a:r>
          </a:p>
          <a:p>
            <a:r>
              <a:rPr lang="en-US" altLang="zh-CN" sz="2400" dirty="0">
                <a:solidFill>
                  <a:schemeClr val="tx1"/>
                </a:solidFill>
              </a:rPr>
              <a:t>Sys-Inventor Lab, SKLCA, ICT, CAS</a:t>
            </a:r>
            <a:endParaRPr lang="zh-CN" altLang="en-US" sz="2400" dirty="0">
              <a:solidFill>
                <a:schemeClr val="tx1"/>
              </a:solidFill>
            </a:endParaRPr>
          </a:p>
        </p:txBody>
      </p:sp>
    </p:spTree>
    <p:extLst>
      <p:ext uri="{BB962C8B-B14F-4D97-AF65-F5344CB8AC3E}">
        <p14:creationId xmlns:p14="http://schemas.microsoft.com/office/powerpoint/2010/main" val="51448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p:cNvSpPr>
            <a:spLocks noGrp="1"/>
          </p:cNvSpPr>
          <p:nvPr>
            <p:ph type="title"/>
          </p:nvPr>
        </p:nvSpPr>
        <p:spPr>
          <a:xfrm>
            <a:off x="457200" y="-3694"/>
            <a:ext cx="8229600" cy="1143000"/>
          </a:xfrm>
        </p:spPr>
        <p:txBody>
          <a:bodyPr/>
          <a:lstStyle/>
          <a:p>
            <a:r>
              <a:rPr lang="en-US" altLang="zh-CN" b="1" dirty="0">
                <a:latin typeface="Calibri" charset="0"/>
                <a:ea typeface="宋体" charset="0"/>
              </a:rPr>
              <a:t>The necessary bank amount</a:t>
            </a:r>
            <a:endParaRPr lang="zh-CN" altLang="en-US" b="1" dirty="0">
              <a:latin typeface="Calibri" charset="0"/>
              <a:ea typeface="宋体" charset="0"/>
            </a:endParaRPr>
          </a:p>
        </p:txBody>
      </p:sp>
      <p:pic>
        <p:nvPicPr>
          <p:cNvPr id="34820" name="Picture 2"/>
          <p:cNvPicPr>
            <a:picLocks noChangeAspect="1" noChangeArrowheads="1"/>
          </p:cNvPicPr>
          <p:nvPr/>
        </p:nvPicPr>
        <p:blipFill>
          <a:blip r:embed="rId3">
            <a:extLst>
              <a:ext uri="{28A0092B-C50C-407E-A947-70E740481C1C}">
                <a14:useLocalDpi xmlns:a14="http://schemas.microsoft.com/office/drawing/2010/main" val="0"/>
              </a:ext>
            </a:extLst>
          </a:blip>
          <a:srcRect t="12935"/>
          <a:stretch>
            <a:fillRect/>
          </a:stretch>
        </p:blipFill>
        <p:spPr bwMode="auto">
          <a:xfrm>
            <a:off x="1152853" y="1581724"/>
            <a:ext cx="6375677" cy="380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本框 1"/>
          <p:cNvSpPr txBox="1"/>
          <p:nvPr/>
        </p:nvSpPr>
        <p:spPr>
          <a:xfrm>
            <a:off x="0" y="5258312"/>
            <a:ext cx="9144000" cy="1846659"/>
          </a:xfrm>
          <a:prstGeom prst="rect">
            <a:avLst/>
          </a:prstGeom>
          <a:noFill/>
        </p:spPr>
        <p:txBody>
          <a:bodyPr wrap="square" rtlCol="0">
            <a:spAutoFit/>
          </a:bodyPr>
          <a:lstStyle/>
          <a:p>
            <a:pPr algn="ctr"/>
            <a:r>
              <a:rPr lang="en-US" altLang="zh-CN" sz="3200" b="1" dirty="0">
                <a:solidFill>
                  <a:srgbClr val="0070C0"/>
                </a:solidFill>
              </a:rPr>
              <a:t>The necessary amount of banks one program </a:t>
            </a:r>
          </a:p>
          <a:p>
            <a:pPr algn="ctr"/>
            <a:r>
              <a:rPr lang="en-US" altLang="zh-CN" sz="3200" b="1" dirty="0">
                <a:solidFill>
                  <a:srgbClr val="0070C0"/>
                </a:solidFill>
              </a:rPr>
              <a:t>requires is limited, allocating more banks cannot bring more performance but the bank conflicts!</a:t>
            </a:r>
            <a:endParaRPr lang="zh-CN" altLang="en-US" sz="3200" b="1" dirty="0">
              <a:solidFill>
                <a:srgbClr val="0070C0"/>
              </a:solidFill>
            </a:endParaRPr>
          </a:p>
          <a:p>
            <a:endParaRPr kumimoji="1" lang="zh-CN" altLang="en-US" dirty="0"/>
          </a:p>
        </p:txBody>
      </p:sp>
      <p:sp>
        <p:nvSpPr>
          <p:cNvPr id="4" name="文本框 3"/>
          <p:cNvSpPr txBox="1"/>
          <p:nvPr/>
        </p:nvSpPr>
        <p:spPr>
          <a:xfrm>
            <a:off x="686001" y="1009332"/>
            <a:ext cx="6615294" cy="861774"/>
          </a:xfrm>
          <a:prstGeom prst="rect">
            <a:avLst/>
          </a:prstGeom>
          <a:noFill/>
        </p:spPr>
        <p:txBody>
          <a:bodyPr wrap="square" rtlCol="0">
            <a:spAutoFit/>
          </a:bodyPr>
          <a:lstStyle/>
          <a:p>
            <a:pPr marL="457200" indent="-457200">
              <a:buFont typeface="Arial"/>
              <a:buChar char="•"/>
            </a:pPr>
            <a:r>
              <a:rPr lang="en-US" altLang="zh-CN" sz="3200" b="1" dirty="0">
                <a:latin typeface="Calibri" charset="0"/>
                <a:ea typeface="宋体" charset="0"/>
              </a:rPr>
              <a:t>Will this influence performance?</a:t>
            </a:r>
          </a:p>
          <a:p>
            <a:endParaRPr kumimoji="1" lang="zh-CN" altLang="en-US" dirty="0"/>
          </a:p>
        </p:txBody>
      </p:sp>
      <p:cxnSp>
        <p:nvCxnSpPr>
          <p:cNvPr id="10" name="直线连接符 9"/>
          <p:cNvCxnSpPr/>
          <p:nvPr/>
        </p:nvCxnSpPr>
        <p:spPr>
          <a:xfrm>
            <a:off x="1845734" y="1874477"/>
            <a:ext cx="564893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1120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lstStyle/>
          <a:p>
            <a:r>
              <a:rPr kumimoji="1" lang="en-US" altLang="zh-CN" b="1" dirty="0"/>
              <a:t>Where do the benefits come from?</a:t>
            </a:r>
            <a:endParaRPr kumimoji="1" lang="zh-CN" altLang="en-US" b="1" dirty="0"/>
          </a:p>
        </p:txBody>
      </p:sp>
      <p:pic>
        <p:nvPicPr>
          <p:cNvPr id="4" name="图片 3" descr="未命名.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2111895"/>
            <a:ext cx="8517647" cy="3899429"/>
          </a:xfrm>
          <a:prstGeom prst="rect">
            <a:avLst/>
          </a:prstGeom>
        </p:spPr>
      </p:pic>
      <p:cxnSp>
        <p:nvCxnSpPr>
          <p:cNvPr id="6" name="直线连接符 5"/>
          <p:cNvCxnSpPr/>
          <p:nvPr/>
        </p:nvCxnSpPr>
        <p:spPr>
          <a:xfrm>
            <a:off x="643467" y="3894656"/>
            <a:ext cx="817897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直线连接符 6"/>
          <p:cNvCxnSpPr/>
          <p:nvPr/>
        </p:nvCxnSpPr>
        <p:spPr>
          <a:xfrm>
            <a:off x="643470" y="3217339"/>
            <a:ext cx="817897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直线箭头连接符 8"/>
          <p:cNvCxnSpPr/>
          <p:nvPr/>
        </p:nvCxnSpPr>
        <p:spPr>
          <a:xfrm>
            <a:off x="8415867" y="3217339"/>
            <a:ext cx="0" cy="694250"/>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下箭头 2"/>
          <p:cNvSpPr/>
          <p:nvPr/>
        </p:nvSpPr>
        <p:spPr>
          <a:xfrm>
            <a:off x="6248400" y="1710266"/>
            <a:ext cx="575733" cy="778924"/>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67268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a:xfrm>
            <a:off x="310896" y="274638"/>
            <a:ext cx="8596496" cy="1143000"/>
          </a:xfrm>
        </p:spPr>
        <p:txBody>
          <a:bodyPr>
            <a:normAutofit fontScale="90000"/>
          </a:bodyPr>
          <a:lstStyle/>
          <a:p>
            <a:r>
              <a:rPr lang="en-US" altLang="zh-CN" b="1" dirty="0">
                <a:latin typeface="Calibri" charset="0"/>
                <a:ea typeface="宋体" charset="0"/>
              </a:rPr>
              <a:t>Bank-level Partition Mechanism (BPM)</a:t>
            </a:r>
            <a:endParaRPr lang="zh-CN" altLang="en-US" b="1" dirty="0">
              <a:latin typeface="Calibri" charset="0"/>
              <a:ea typeface="宋体" charset="0"/>
            </a:endParaRPr>
          </a:p>
        </p:txBody>
      </p:sp>
      <p:sp>
        <p:nvSpPr>
          <p:cNvPr id="39939" name="内容占位符 2"/>
          <p:cNvSpPr>
            <a:spLocks noGrp="1"/>
          </p:cNvSpPr>
          <p:nvPr>
            <p:ph idx="1"/>
          </p:nvPr>
        </p:nvSpPr>
        <p:spPr>
          <a:xfrm>
            <a:off x="152400" y="1437243"/>
            <a:ext cx="8991600" cy="4525963"/>
          </a:xfrm>
        </p:spPr>
        <p:txBody>
          <a:bodyPr>
            <a:normAutofit/>
          </a:bodyPr>
          <a:lstStyle/>
          <a:p>
            <a:r>
              <a:rPr lang="en-US" altLang="zh-CN" b="1" dirty="0">
                <a:latin typeface="Calibri" charset="0"/>
                <a:ea typeface="宋体" charset="0"/>
              </a:rPr>
              <a:t>Implementation</a:t>
            </a:r>
            <a:r>
              <a:rPr lang="en-US" altLang="zh-CN" dirty="0">
                <a:latin typeface="Calibri" charset="0"/>
                <a:ea typeface="宋体" charset="0"/>
              </a:rPr>
              <a:t>: adopt page-coloring base BPM in Linux kernel 2.6.32 by modifying its buddy system. </a:t>
            </a:r>
          </a:p>
          <a:p>
            <a:pPr lvl="1"/>
            <a:r>
              <a:rPr lang="en-US" altLang="zh-CN" dirty="0">
                <a:latin typeface="Calibri" charset="0"/>
                <a:ea typeface="宋体" charset="0"/>
              </a:rPr>
              <a:t>group free pages into 32 colors.</a:t>
            </a:r>
          </a:p>
          <a:p>
            <a:pPr lvl="1"/>
            <a:r>
              <a:rPr lang="en-US" altLang="zh-CN" dirty="0">
                <a:latin typeface="Calibri" charset="0"/>
                <a:ea typeface="宋体" charset="0"/>
              </a:rPr>
              <a:t>Adjust the page allocation algorithm in OS.</a:t>
            </a:r>
          </a:p>
          <a:p>
            <a:pPr marL="0" indent="0">
              <a:buNone/>
            </a:pPr>
            <a:endParaRPr lang="zh-CN" altLang="en-US" dirty="0">
              <a:latin typeface="Calibri" charset="0"/>
              <a:ea typeface="宋体" charset="0"/>
            </a:endParaRPr>
          </a:p>
        </p:txBody>
      </p:sp>
      <p:pic>
        <p:nvPicPr>
          <p:cNvPr id="2" name="图片 1" descr="未命名.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130" y="3800539"/>
            <a:ext cx="6452936" cy="2569442"/>
          </a:xfrm>
          <a:prstGeom prst="rect">
            <a:avLst/>
          </a:prstGeom>
        </p:spPr>
      </p:pic>
      <p:sp>
        <p:nvSpPr>
          <p:cNvPr id="6" name="矩形 5"/>
          <p:cNvSpPr/>
          <p:nvPr/>
        </p:nvSpPr>
        <p:spPr>
          <a:xfrm>
            <a:off x="3097494" y="4304832"/>
            <a:ext cx="603052" cy="88622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4419449" y="4304832"/>
            <a:ext cx="715628" cy="88622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80599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26" presetClass="emph" presetSubtype="0" fill="hold" grpId="1" nodeType="withEffect">
                                  <p:stCondLst>
                                    <p:cond delay="0"/>
                                  </p:stCondLst>
                                  <p:childTnLst>
                                    <p:animEffect transition="out" filter="fade">
                                      <p:cBhvr>
                                        <p:cTn id="10" dur="1000" tmFilter="0, 0; .2, .5; .8, .5; 1, 0"/>
                                        <p:tgtEl>
                                          <p:spTgt spid="9"/>
                                        </p:tgtEl>
                                      </p:cBhvr>
                                    </p:animEffect>
                                    <p:animScale>
                                      <p:cBhvr>
                                        <p:cTn id="11" dur="500" autoRev="1" fill="hold"/>
                                        <p:tgtEl>
                                          <p:spTgt spid="9"/>
                                        </p:tgtEl>
                                      </p:cBhvr>
                                      <p:by x="105000" y="105000"/>
                                    </p:animScale>
                                  </p:childTnLst>
                                </p:cTn>
                              </p:par>
                              <p:par>
                                <p:cTn id="12" presetID="26" presetClass="emph" presetSubtype="0" fill="hold" grpId="1" nodeType="withEffect">
                                  <p:stCondLst>
                                    <p:cond delay="0"/>
                                  </p:stCondLst>
                                  <p:childTnLst>
                                    <p:animEffect transition="out" filter="fade">
                                      <p:cBhvr>
                                        <p:cTn id="13" dur="1000" tmFilter="0, 0; .2, .5; .8, .5; 1, 0"/>
                                        <p:tgtEl>
                                          <p:spTgt spid="6"/>
                                        </p:tgtEl>
                                      </p:cBhvr>
                                    </p:animEffect>
                                    <p:animScale>
                                      <p:cBhvr>
                                        <p:cTn id="14"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b="1" dirty="0"/>
              <a:t>Experiment Environment</a:t>
            </a:r>
            <a:endParaRPr kumimoji="1" lang="zh-CN" altLang="en-US" b="1" dirty="0"/>
          </a:p>
        </p:txBody>
      </p:sp>
      <p:sp>
        <p:nvSpPr>
          <p:cNvPr id="3" name="内容占位符 2"/>
          <p:cNvSpPr>
            <a:spLocks noGrp="1"/>
          </p:cNvSpPr>
          <p:nvPr>
            <p:ph idx="1"/>
          </p:nvPr>
        </p:nvSpPr>
        <p:spPr>
          <a:xfrm>
            <a:off x="457199" y="1428107"/>
            <a:ext cx="8686801" cy="5135788"/>
          </a:xfrm>
        </p:spPr>
        <p:txBody>
          <a:bodyPr>
            <a:normAutofit/>
          </a:bodyPr>
          <a:lstStyle/>
          <a:p>
            <a:pPr marL="342900" lvl="1" indent="-342900">
              <a:buFont typeface="Arial"/>
              <a:buChar char="•"/>
            </a:pPr>
            <a:r>
              <a:rPr lang="en-US" altLang="zh-CN" sz="3200" b="1" dirty="0">
                <a:latin typeface="Calibri" charset="0"/>
                <a:ea typeface="宋体" charset="0"/>
              </a:rPr>
              <a:t>System Configuration</a:t>
            </a:r>
          </a:p>
          <a:p>
            <a:pPr marL="0" lvl="1" indent="0">
              <a:buNone/>
            </a:pPr>
            <a:r>
              <a:rPr lang="en-US" altLang="zh-CN" dirty="0">
                <a:latin typeface="Calibri" charset="0"/>
                <a:ea typeface="宋体" charset="0"/>
              </a:rPr>
              <a:t>    -- 4-core/8-thread Intel Core i7-860 CPU 2.8GHz</a:t>
            </a:r>
          </a:p>
          <a:p>
            <a:pPr marL="0" lvl="1" indent="0">
              <a:buNone/>
            </a:pPr>
            <a:r>
              <a:rPr lang="en-US" altLang="zh-CN" dirty="0">
                <a:latin typeface="Calibri" charset="0"/>
                <a:ea typeface="宋体" charset="0"/>
              </a:rPr>
              <a:t>    -- LLC: 8MB/16 ways of associativity</a:t>
            </a:r>
          </a:p>
          <a:p>
            <a:r>
              <a:rPr kumimoji="1" lang="en-US" altLang="zh-CN" b="1" dirty="0"/>
              <a:t>Memory Configuration</a:t>
            </a:r>
          </a:p>
          <a:p>
            <a:pPr marL="0" indent="0">
              <a:buNone/>
            </a:pPr>
            <a:r>
              <a:rPr kumimoji="1" lang="en-US" altLang="zh-CN" dirty="0"/>
              <a:t>    -- </a:t>
            </a:r>
            <a:r>
              <a:rPr lang="en-US" altLang="zh-CN" dirty="0"/>
              <a:t>Micron </a:t>
            </a:r>
            <a:r>
              <a:rPr kumimoji="1" lang="en-US" altLang="zh-CN" dirty="0"/>
              <a:t>DDR3-1333</a:t>
            </a:r>
          </a:p>
          <a:p>
            <a:pPr marL="0" indent="0">
              <a:buNone/>
            </a:pPr>
            <a:r>
              <a:rPr kumimoji="1" lang="en-US" altLang="zh-CN" dirty="0"/>
              <a:t>    -- 2 Channel, 8 Ranks, 64 Banks</a:t>
            </a:r>
          </a:p>
          <a:p>
            <a:pPr>
              <a:lnSpc>
                <a:spcPct val="85000"/>
              </a:lnSpc>
            </a:pPr>
            <a:r>
              <a:rPr lang="en-US" altLang="zh-CN" b="1" dirty="0"/>
              <a:t>Workloads</a:t>
            </a:r>
          </a:p>
          <a:p>
            <a:pPr marL="0" lvl="1" indent="0">
              <a:lnSpc>
                <a:spcPct val="85000"/>
              </a:lnSpc>
              <a:buNone/>
            </a:pPr>
            <a:r>
              <a:rPr lang="en-US" altLang="zh-CN" b="1" dirty="0"/>
              <a:t>   </a:t>
            </a:r>
            <a:r>
              <a:rPr kumimoji="1" lang="en-US" altLang="zh-CN" dirty="0"/>
              <a:t>  -- 23 benchmarks from </a:t>
            </a:r>
            <a:r>
              <a:rPr lang="en-US" altLang="zh-CN" dirty="0">
                <a:latin typeface="Calibri" charset="0"/>
                <a:ea typeface="宋体" charset="0"/>
              </a:rPr>
              <a:t>SPEC CPU 2006 (Multi-Program)</a:t>
            </a:r>
          </a:p>
          <a:p>
            <a:pPr marL="0" lvl="1" indent="0">
              <a:lnSpc>
                <a:spcPct val="85000"/>
              </a:lnSpc>
              <a:buNone/>
            </a:pPr>
            <a:r>
              <a:rPr lang="en-US" altLang="zh-CN" dirty="0">
                <a:latin typeface="Calibri" charset="0"/>
                <a:ea typeface="宋体" charset="0"/>
              </a:rPr>
              <a:t>     </a:t>
            </a:r>
            <a:r>
              <a:rPr kumimoji="1" lang="en-US" altLang="zh-CN" dirty="0"/>
              <a:t>-- </a:t>
            </a:r>
            <a:r>
              <a:rPr lang="en-US" altLang="zh-CN" dirty="0">
                <a:latin typeface="Calibri" charset="0"/>
                <a:ea typeface="宋体" charset="0"/>
              </a:rPr>
              <a:t>PARSEC (Multi-Thread)</a:t>
            </a:r>
          </a:p>
          <a:p>
            <a:pPr marL="0" lvl="1" indent="0">
              <a:lnSpc>
                <a:spcPct val="85000"/>
              </a:lnSpc>
              <a:buNone/>
            </a:pPr>
            <a:endParaRPr lang="en-US" altLang="zh-CN" dirty="0">
              <a:latin typeface="Calibri" charset="0"/>
              <a:ea typeface="宋体" charset="0"/>
            </a:endParaRPr>
          </a:p>
          <a:p>
            <a:pPr marL="0" indent="0">
              <a:lnSpc>
                <a:spcPct val="85000"/>
              </a:lnSpc>
              <a:buNone/>
            </a:pPr>
            <a:endParaRPr kumimoji="1" lang="zh-CN" altLang="en-US" dirty="0"/>
          </a:p>
        </p:txBody>
      </p:sp>
    </p:spTree>
    <p:extLst>
      <p:ext uri="{BB962C8B-B14F-4D97-AF65-F5344CB8AC3E}">
        <p14:creationId xmlns:p14="http://schemas.microsoft.com/office/powerpoint/2010/main" val="1273901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a:xfrm>
            <a:off x="-9137" y="167145"/>
            <a:ext cx="9162274" cy="1143000"/>
          </a:xfrm>
        </p:spPr>
        <p:txBody>
          <a:bodyPr>
            <a:normAutofit fontScale="90000"/>
          </a:bodyPr>
          <a:lstStyle/>
          <a:p>
            <a:r>
              <a:rPr lang="en-US" altLang="zh-CN" b="1" dirty="0">
                <a:latin typeface="Calibri" charset="0"/>
                <a:ea typeface="宋体" charset="0"/>
              </a:rPr>
              <a:t>Experimental Results</a:t>
            </a:r>
            <a:br>
              <a:rPr lang="en-US" altLang="zh-CN" b="1" dirty="0">
                <a:latin typeface="Calibri" charset="0"/>
                <a:ea typeface="宋体" charset="0"/>
              </a:rPr>
            </a:br>
            <a:r>
              <a:rPr lang="en-US" altLang="zh-CN" sz="3900" b="1" dirty="0">
                <a:solidFill>
                  <a:srgbClr val="0070C0"/>
                </a:solidFill>
                <a:latin typeface="Calibri" charset="0"/>
                <a:ea typeface="宋体" charset="0"/>
              </a:rPr>
              <a:t>BPM motivates many studies on the field of memory optimizations </a:t>
            </a:r>
            <a:endParaRPr lang="zh-CN" altLang="en-US" sz="3900" b="1" dirty="0">
              <a:solidFill>
                <a:srgbClr val="0070C0"/>
              </a:solidFill>
              <a:latin typeface="Calibri" charset="0"/>
              <a:ea typeface="宋体" charset="0"/>
            </a:endParaRPr>
          </a:p>
        </p:txBody>
      </p:sp>
      <p:sp>
        <p:nvSpPr>
          <p:cNvPr id="40963" name="内容占位符 2"/>
          <p:cNvSpPr>
            <a:spLocks noGrp="1"/>
          </p:cNvSpPr>
          <p:nvPr>
            <p:ph idx="1"/>
          </p:nvPr>
        </p:nvSpPr>
        <p:spPr>
          <a:xfrm>
            <a:off x="334104" y="1591408"/>
            <a:ext cx="8985738" cy="1752600"/>
          </a:xfrm>
        </p:spPr>
        <p:txBody>
          <a:bodyPr/>
          <a:lstStyle/>
          <a:p>
            <a:r>
              <a:rPr lang="en-US" altLang="zh-CN" dirty="0">
                <a:latin typeface="Calibri" charset="0"/>
                <a:ea typeface="宋体" charset="0"/>
              </a:rPr>
              <a:t>System throughput:  </a:t>
            </a:r>
            <a:r>
              <a:rPr lang="en-US" altLang="zh-CN" b="1" dirty="0">
                <a:solidFill>
                  <a:srgbClr val="008000"/>
                </a:solidFill>
                <a:latin typeface="Calibri" charset="0"/>
                <a:ea typeface="宋体" charset="0"/>
              </a:rPr>
              <a:t>4.7%</a:t>
            </a:r>
            <a:r>
              <a:rPr lang="en-US" altLang="zh-CN" b="1" dirty="0">
                <a:solidFill>
                  <a:srgbClr val="008000"/>
                </a:solidFill>
                <a:latin typeface="Calibri" charset="0"/>
                <a:ea typeface="宋体" charset="0"/>
                <a:sym typeface="Wingdings" charset="0"/>
              </a:rPr>
              <a:t></a:t>
            </a:r>
            <a:r>
              <a:rPr lang="en-US" altLang="zh-CN" b="1" dirty="0">
                <a:solidFill>
                  <a:srgbClr val="008000"/>
                </a:solidFill>
                <a:latin typeface="Calibri" charset="0"/>
                <a:ea typeface="宋体" charset="0"/>
              </a:rPr>
              <a:t> (up to 8.6%)</a:t>
            </a:r>
          </a:p>
          <a:p>
            <a:r>
              <a:rPr lang="en-US" altLang="zh-CN" dirty="0">
                <a:latin typeface="Calibri" charset="0"/>
                <a:ea typeface="宋体" charset="0"/>
              </a:rPr>
              <a:t>Maximum slowdown: </a:t>
            </a:r>
            <a:r>
              <a:rPr lang="en-US" altLang="zh-CN" b="1" dirty="0">
                <a:solidFill>
                  <a:srgbClr val="FF0000"/>
                </a:solidFill>
                <a:latin typeface="Calibri" charset="0"/>
                <a:ea typeface="宋体" charset="0"/>
              </a:rPr>
              <a:t>4.5%</a:t>
            </a:r>
            <a:r>
              <a:rPr lang="en-US" altLang="zh-CN" b="1" dirty="0">
                <a:solidFill>
                  <a:srgbClr val="FF0000"/>
                </a:solidFill>
                <a:latin typeface="Calibri" charset="0"/>
                <a:ea typeface="宋体" charset="0"/>
                <a:sym typeface="Wingdings" charset="0"/>
              </a:rPr>
              <a:t></a:t>
            </a:r>
            <a:r>
              <a:rPr lang="en-US" altLang="zh-CN" b="1" dirty="0">
                <a:solidFill>
                  <a:srgbClr val="FF0000"/>
                </a:solidFill>
                <a:latin typeface="Calibri" charset="0"/>
                <a:ea typeface="宋体" charset="0"/>
              </a:rPr>
              <a:t> (up to 15.8%)</a:t>
            </a:r>
          </a:p>
          <a:p>
            <a:r>
              <a:rPr lang="en-US" altLang="zh-CN" dirty="0">
                <a:latin typeface="Calibri" charset="0"/>
                <a:ea typeface="宋体" charset="0"/>
              </a:rPr>
              <a:t>Memory Power:</a:t>
            </a:r>
            <a:r>
              <a:rPr lang="en-US" altLang="zh-CN" b="1" dirty="0">
                <a:solidFill>
                  <a:srgbClr val="FF0000"/>
                </a:solidFill>
                <a:latin typeface="Calibri" charset="0"/>
                <a:ea typeface="宋体" charset="0"/>
              </a:rPr>
              <a:t> 5.2% </a:t>
            </a:r>
            <a:r>
              <a:rPr lang="en-US" altLang="zh-CN" b="1" dirty="0">
                <a:solidFill>
                  <a:srgbClr val="FF0000"/>
                </a:solidFill>
                <a:latin typeface="Calibri" charset="0"/>
                <a:ea typeface="宋体" charset="0"/>
                <a:sym typeface="Wingdings" charset="0"/>
              </a:rPr>
              <a:t></a:t>
            </a:r>
            <a:endParaRPr lang="zh-CN" altLang="en-US" b="1" dirty="0">
              <a:solidFill>
                <a:srgbClr val="FF0000"/>
              </a:solidFill>
              <a:latin typeface="Calibri" charset="0"/>
              <a:ea typeface="宋体" charset="0"/>
            </a:endParaRPr>
          </a:p>
        </p:txBody>
      </p:sp>
      <p:pic>
        <p:nvPicPr>
          <p:cNvPr id="40964" name="图片 4" descr="Capt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74" y="3459406"/>
            <a:ext cx="9144000" cy="276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椭圆 5"/>
          <p:cNvSpPr/>
          <p:nvPr/>
        </p:nvSpPr>
        <p:spPr>
          <a:xfrm>
            <a:off x="8506989" y="4564624"/>
            <a:ext cx="609600" cy="1066800"/>
          </a:xfrm>
          <a:prstGeom prst="ellipse">
            <a:avLst/>
          </a:prstGeom>
          <a:noFill/>
          <a:ln w="57150">
            <a:solidFill>
              <a:srgbClr val="FA170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 name="文本框 6"/>
          <p:cNvSpPr txBox="1"/>
          <p:nvPr/>
        </p:nvSpPr>
        <p:spPr>
          <a:xfrm>
            <a:off x="89140" y="6368699"/>
            <a:ext cx="9207849" cy="369332"/>
          </a:xfrm>
          <a:prstGeom prst="rect">
            <a:avLst/>
          </a:prstGeom>
          <a:noFill/>
        </p:spPr>
        <p:txBody>
          <a:bodyPr wrap="square" rtlCol="0">
            <a:spAutoFit/>
          </a:bodyPr>
          <a:lstStyle/>
          <a:p>
            <a:r>
              <a:rPr kumimoji="1" lang="en-US" altLang="zh-CN" b="1" dirty="0">
                <a:solidFill>
                  <a:srgbClr val="FF0000"/>
                </a:solidFill>
              </a:rPr>
              <a:t>A Software Memory Partition Approach for Eliminating Bank Level Interferences (PACT-2012)</a:t>
            </a:r>
            <a:endParaRPr kumimoji="1" lang="zh-CN" altLang="en-US" b="1" dirty="0">
              <a:solidFill>
                <a:srgbClr val="FF0000"/>
              </a:solidFill>
            </a:endParaRPr>
          </a:p>
        </p:txBody>
      </p:sp>
    </p:spTree>
    <p:extLst>
      <p:ext uri="{BB962C8B-B14F-4D97-AF65-F5344CB8AC3E}">
        <p14:creationId xmlns:p14="http://schemas.microsoft.com/office/powerpoint/2010/main" val="3623963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5" y="274638"/>
            <a:ext cx="9145545" cy="1143000"/>
          </a:xfrm>
        </p:spPr>
        <p:txBody>
          <a:bodyPr>
            <a:normAutofit fontScale="90000"/>
          </a:bodyPr>
          <a:lstStyle/>
          <a:p>
            <a:r>
              <a:rPr kumimoji="1" lang="en-US" altLang="zh-CN" b="1" dirty="0"/>
              <a:t>Extend BPM to BPM+</a:t>
            </a:r>
            <a:br>
              <a:rPr kumimoji="1" lang="en-US" altLang="zh-CN" b="1" dirty="0"/>
            </a:br>
            <a:r>
              <a:rPr kumimoji="1" lang="en-US" altLang="zh-CN" sz="4000" b="1" dirty="0">
                <a:solidFill>
                  <a:schemeClr val="tx2">
                    <a:lumMod val="60000"/>
                    <a:lumOff val="40000"/>
                  </a:schemeClr>
                </a:solidFill>
              </a:rPr>
              <a:t>Memory accesses are scheduled across channels and banks  </a:t>
            </a:r>
            <a:endParaRPr kumimoji="1" lang="zh-CN" altLang="en-US" sz="4000" b="1" dirty="0">
              <a:solidFill>
                <a:schemeClr val="tx2">
                  <a:lumMod val="60000"/>
                  <a:lumOff val="40000"/>
                </a:schemeClr>
              </a:solidFill>
            </a:endParaRPr>
          </a:p>
        </p:txBody>
      </p:sp>
      <p:sp>
        <p:nvSpPr>
          <p:cNvPr id="3" name="内容占位符 2"/>
          <p:cNvSpPr>
            <a:spLocks noGrp="1"/>
          </p:cNvSpPr>
          <p:nvPr>
            <p:ph idx="1"/>
          </p:nvPr>
        </p:nvSpPr>
        <p:spPr>
          <a:xfrm>
            <a:off x="457200" y="1775461"/>
            <a:ext cx="7789925" cy="618110"/>
          </a:xfrm>
        </p:spPr>
        <p:txBody>
          <a:bodyPr/>
          <a:lstStyle/>
          <a:p>
            <a:r>
              <a:rPr kumimoji="1" lang="en-US" altLang="zh-CN" dirty="0"/>
              <a:t>Reducing the Channel-level interferences</a:t>
            </a:r>
          </a:p>
          <a:p>
            <a:pPr marL="0" indent="0">
              <a:buNone/>
            </a:pPr>
            <a:endParaRPr kumimoji="1" lang="zh-CN" altLang="en-US" dirty="0"/>
          </a:p>
        </p:txBody>
      </p:sp>
      <p:pic>
        <p:nvPicPr>
          <p:cNvPr id="4" name="图片 3" descr="未命名.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3" y="2437907"/>
            <a:ext cx="4195374" cy="2933526"/>
          </a:xfrm>
          <a:prstGeom prst="rect">
            <a:avLst/>
          </a:prstGeom>
        </p:spPr>
      </p:pic>
      <p:pic>
        <p:nvPicPr>
          <p:cNvPr id="5" name="图片 4" descr="未命名.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437" y="2465519"/>
            <a:ext cx="3984648" cy="2878370"/>
          </a:xfrm>
          <a:prstGeom prst="rect">
            <a:avLst/>
          </a:prstGeom>
        </p:spPr>
      </p:pic>
      <p:sp>
        <p:nvSpPr>
          <p:cNvPr id="7" name="右箭头 6"/>
          <p:cNvSpPr/>
          <p:nvPr/>
        </p:nvSpPr>
        <p:spPr>
          <a:xfrm>
            <a:off x="4342680" y="3719388"/>
            <a:ext cx="547931" cy="369303"/>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8" name="文本框 7"/>
          <p:cNvSpPr txBox="1"/>
          <p:nvPr/>
        </p:nvSpPr>
        <p:spPr>
          <a:xfrm>
            <a:off x="-604049" y="5440463"/>
            <a:ext cx="4074118" cy="400110"/>
          </a:xfrm>
          <a:prstGeom prst="rect">
            <a:avLst/>
          </a:prstGeom>
          <a:noFill/>
        </p:spPr>
        <p:txBody>
          <a:bodyPr wrap="square" rtlCol="0">
            <a:spAutoFit/>
          </a:bodyPr>
          <a:lstStyle/>
          <a:p>
            <a:r>
              <a:rPr kumimoji="1" lang="en-US" altLang="zh-CN" sz="2000" b="1" dirty="0"/>
              <a:t>                          “blindly” interleaving</a:t>
            </a:r>
            <a:endParaRPr kumimoji="1" lang="zh-CN" altLang="en-US" sz="2000" b="1" dirty="0"/>
          </a:p>
        </p:txBody>
      </p:sp>
      <p:sp>
        <p:nvSpPr>
          <p:cNvPr id="6" name="矩形 5"/>
          <p:cNvSpPr/>
          <p:nvPr/>
        </p:nvSpPr>
        <p:spPr>
          <a:xfrm>
            <a:off x="4352162" y="5471241"/>
            <a:ext cx="4839723" cy="369332"/>
          </a:xfrm>
          <a:prstGeom prst="rect">
            <a:avLst/>
          </a:prstGeom>
        </p:spPr>
        <p:txBody>
          <a:bodyPr wrap="none">
            <a:spAutoFit/>
          </a:bodyPr>
          <a:lstStyle/>
          <a:p>
            <a:r>
              <a:rPr kumimoji="1" lang="en-US" altLang="zh-CN" b="1" dirty="0"/>
              <a:t>BPM+, memory accesses become more efficient</a:t>
            </a:r>
            <a:endParaRPr lang="zh-CN" altLang="en-US" dirty="0"/>
          </a:p>
        </p:txBody>
      </p:sp>
      <p:sp>
        <p:nvSpPr>
          <p:cNvPr id="9" name="文本框 8"/>
          <p:cNvSpPr txBox="1"/>
          <p:nvPr/>
        </p:nvSpPr>
        <p:spPr>
          <a:xfrm>
            <a:off x="-1545" y="6219647"/>
            <a:ext cx="9145545" cy="369332"/>
          </a:xfrm>
          <a:prstGeom prst="rect">
            <a:avLst/>
          </a:prstGeom>
          <a:noFill/>
        </p:spPr>
        <p:txBody>
          <a:bodyPr wrap="square" rtlCol="0">
            <a:spAutoFit/>
          </a:bodyPr>
          <a:lstStyle/>
          <a:p>
            <a:pPr algn="ctr"/>
            <a:r>
              <a:rPr kumimoji="1" lang="en-US" altLang="zh-CN" b="1" dirty="0">
                <a:solidFill>
                  <a:srgbClr val="FF0000"/>
                </a:solidFill>
              </a:rPr>
              <a:t>BPM/BPM+: Software-based Dynamic Memory Partitioning Mechanism (ACM TACO-2014)</a:t>
            </a:r>
            <a:endParaRPr kumimoji="1" lang="zh-CN" altLang="en-US" b="1" dirty="0">
              <a:solidFill>
                <a:srgbClr val="FF0000"/>
              </a:solidFill>
            </a:endParaRPr>
          </a:p>
        </p:txBody>
      </p:sp>
    </p:spTree>
    <p:extLst>
      <p:ext uri="{BB962C8B-B14F-4D97-AF65-F5344CB8AC3E}">
        <p14:creationId xmlns:p14="http://schemas.microsoft.com/office/powerpoint/2010/main" val="434642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b="1" dirty="0"/>
              <a:t>BPM+: Overall System Performance</a:t>
            </a:r>
            <a:endParaRPr kumimoji="1" lang="zh-CN" altLang="en-US" b="1" dirty="0"/>
          </a:p>
        </p:txBody>
      </p:sp>
      <p:pic>
        <p:nvPicPr>
          <p:cNvPr id="4" name="图片 3" descr="未命名.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03" y="1255511"/>
            <a:ext cx="6812788" cy="2965317"/>
          </a:xfrm>
          <a:prstGeom prst="rect">
            <a:avLst/>
          </a:prstGeom>
        </p:spPr>
      </p:pic>
      <p:pic>
        <p:nvPicPr>
          <p:cNvPr id="5" name="图片 4" descr="Macintosh HD:Users:liulei:Desktop:未命名.tiff"/>
          <p:cNvPicPr/>
          <p:nvPr/>
        </p:nvPicPr>
        <p:blipFill>
          <a:blip r:embed="rId4">
            <a:extLst>
              <a:ext uri="{28A0092B-C50C-407E-A947-70E740481C1C}">
                <a14:useLocalDpi xmlns:a14="http://schemas.microsoft.com/office/drawing/2010/main" val="0"/>
              </a:ext>
            </a:extLst>
          </a:blip>
          <a:srcRect/>
          <a:stretch>
            <a:fillRect/>
          </a:stretch>
        </p:blipFill>
        <p:spPr bwMode="auto">
          <a:xfrm>
            <a:off x="1150715" y="4269499"/>
            <a:ext cx="6667058" cy="2441002"/>
          </a:xfrm>
          <a:prstGeom prst="rect">
            <a:avLst/>
          </a:prstGeom>
          <a:noFill/>
          <a:ln>
            <a:noFill/>
          </a:ln>
        </p:spPr>
      </p:pic>
      <p:sp>
        <p:nvSpPr>
          <p:cNvPr id="6" name="矩形 5"/>
          <p:cNvSpPr/>
          <p:nvPr/>
        </p:nvSpPr>
        <p:spPr>
          <a:xfrm>
            <a:off x="7368413" y="2526656"/>
            <a:ext cx="352028" cy="62989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7" name="矩形 6"/>
          <p:cNvSpPr/>
          <p:nvPr/>
        </p:nvSpPr>
        <p:spPr>
          <a:xfrm>
            <a:off x="7479524" y="5255781"/>
            <a:ext cx="352028" cy="66852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428683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normAutofit fontScale="90000"/>
          </a:bodyPr>
          <a:lstStyle/>
          <a:p>
            <a:r>
              <a:rPr kumimoji="1" lang="en-US" altLang="zh-CN" b="1" dirty="0"/>
              <a:t>Memory Optimization Framework</a:t>
            </a:r>
            <a:br>
              <a:rPr kumimoji="1" lang="en-US" altLang="zh-CN" dirty="0"/>
            </a:br>
            <a:r>
              <a:rPr kumimoji="1" lang="en-US" altLang="zh-CN" dirty="0"/>
              <a:t>                  -- </a:t>
            </a:r>
            <a:r>
              <a:rPr kumimoji="1" lang="en-US" altLang="zh-CN" sz="3600" dirty="0"/>
              <a:t>Supporting </a:t>
            </a:r>
            <a:r>
              <a:rPr kumimoji="1" lang="en-US" altLang="zh-CN" sz="3600" dirty="0" err="1"/>
              <a:t>Dyn</a:t>
            </a:r>
            <a:r>
              <a:rPr kumimoji="1" lang="en-US" altLang="zh-CN" sz="3600" dirty="0"/>
              <a:t>. and Flexible Scheduler </a:t>
            </a:r>
            <a:endParaRPr kumimoji="1" lang="zh-CN" altLang="en-US" sz="3600" dirty="0"/>
          </a:p>
        </p:txBody>
      </p:sp>
      <p:pic>
        <p:nvPicPr>
          <p:cNvPr id="4" name="Picture 2" descr="C:\Users\Yong\Desktop\TACO-13\未命名.tiff"/>
          <p:cNvPicPr/>
          <p:nvPr/>
        </p:nvPicPr>
        <p:blipFill>
          <a:blip r:embed="rId3">
            <a:extLst>
              <a:ext uri="{28A0092B-C50C-407E-A947-70E740481C1C}">
                <a14:useLocalDpi xmlns:a14="http://schemas.microsoft.com/office/drawing/2010/main" val="0"/>
              </a:ext>
            </a:extLst>
          </a:blip>
          <a:srcRect/>
          <a:stretch>
            <a:fillRect/>
          </a:stretch>
        </p:blipFill>
        <p:spPr bwMode="auto">
          <a:xfrm>
            <a:off x="804672" y="1611009"/>
            <a:ext cx="7559886" cy="1749600"/>
          </a:xfrm>
          <a:prstGeom prst="rect">
            <a:avLst/>
          </a:prstGeom>
          <a:noFill/>
          <a:ln>
            <a:noFill/>
          </a:ln>
        </p:spPr>
      </p:pic>
      <p:pic>
        <p:nvPicPr>
          <p:cNvPr id="5" name="图片 4" descr="Macintosh HD:Users:liulei:Desktop:未命名.tiff"/>
          <p:cNvPicPr/>
          <p:nvPr/>
        </p:nvPicPr>
        <p:blipFill>
          <a:blip r:embed="rId4">
            <a:extLst>
              <a:ext uri="{28A0092B-C50C-407E-A947-70E740481C1C}">
                <a14:useLocalDpi xmlns:a14="http://schemas.microsoft.com/office/drawing/2010/main" val="0"/>
              </a:ext>
            </a:extLst>
          </a:blip>
          <a:srcRect/>
          <a:stretch>
            <a:fillRect/>
          </a:stretch>
        </p:blipFill>
        <p:spPr bwMode="auto">
          <a:xfrm>
            <a:off x="377067" y="3764558"/>
            <a:ext cx="4022712" cy="2554606"/>
          </a:xfrm>
          <a:prstGeom prst="rect">
            <a:avLst/>
          </a:prstGeom>
          <a:noFill/>
          <a:ln>
            <a:noFill/>
          </a:ln>
          <a:extLst>
            <a:ext uri="{FAA26D3D-D897-4be2-8F04-BA451C77F1D7}">
              <ma14:placeholderFlag xmlns="" xmlns:ma14="http://schemas.microsoft.com/office/mac/drawingml/2011/main"/>
            </a:ext>
          </a:extLst>
        </p:spPr>
      </p:pic>
      <p:pic>
        <p:nvPicPr>
          <p:cNvPr id="6" name="图片 5" descr="Macintosh HD:Users:liulei:Desktop:Research:TACO2013~14:未命名副本 19.tiff"/>
          <p:cNvPicPr/>
          <p:nvPr/>
        </p:nvPicPr>
        <p:blipFill>
          <a:blip r:embed="rId5">
            <a:extLst>
              <a:ext uri="{28A0092B-C50C-407E-A947-70E740481C1C}">
                <a14:useLocalDpi xmlns:a14="http://schemas.microsoft.com/office/drawing/2010/main" val="0"/>
              </a:ext>
            </a:extLst>
          </a:blip>
          <a:srcRect/>
          <a:stretch>
            <a:fillRect/>
          </a:stretch>
        </p:blipFill>
        <p:spPr bwMode="auto">
          <a:xfrm>
            <a:off x="4672621" y="3552150"/>
            <a:ext cx="4233247" cy="2891757"/>
          </a:xfrm>
          <a:prstGeom prst="rect">
            <a:avLst/>
          </a:prstGeom>
          <a:noFill/>
          <a:ln>
            <a:noFill/>
          </a:ln>
          <a:extLst>
            <a:ext uri="{FAA26D3D-D897-4be2-8F04-BA451C77F1D7}">
              <ma14:placeholderFlag xmlns="" xmlns:ma14="http://schemas.microsoft.com/office/mac/drawingml/2011/main"/>
            </a:ext>
          </a:extLst>
        </p:spPr>
      </p:pic>
    </p:spTree>
    <p:extLst>
      <p:ext uri="{BB962C8B-B14F-4D97-AF65-F5344CB8AC3E}">
        <p14:creationId xmlns:p14="http://schemas.microsoft.com/office/powerpoint/2010/main" val="2761401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5856" y="-50652"/>
            <a:ext cx="8686800" cy="1143000"/>
          </a:xfrm>
        </p:spPr>
        <p:txBody>
          <a:bodyPr>
            <a:normAutofit/>
          </a:bodyPr>
          <a:lstStyle/>
          <a:p>
            <a:r>
              <a:rPr kumimoji="1" lang="en-US" altLang="zh-CN" b="1" dirty="0"/>
              <a:t>BPM/BPM+ and Per-core Bandwidth</a:t>
            </a:r>
            <a:endParaRPr kumimoji="1" lang="zh-CN" altLang="en-US" b="1" dirty="0"/>
          </a:p>
        </p:txBody>
      </p:sp>
      <p:sp>
        <p:nvSpPr>
          <p:cNvPr id="8" name="文本框 7"/>
          <p:cNvSpPr txBox="1"/>
          <p:nvPr/>
        </p:nvSpPr>
        <p:spPr>
          <a:xfrm>
            <a:off x="303425" y="5625536"/>
            <a:ext cx="8634221" cy="1077218"/>
          </a:xfrm>
          <a:prstGeom prst="rect">
            <a:avLst/>
          </a:prstGeom>
          <a:noFill/>
        </p:spPr>
        <p:txBody>
          <a:bodyPr wrap="square" rtlCol="0">
            <a:spAutoFit/>
          </a:bodyPr>
          <a:lstStyle/>
          <a:p>
            <a:r>
              <a:rPr kumimoji="1" lang="en-US" altLang="zh-CN" sz="3200" b="1" dirty="0"/>
              <a:t>BPM(+) is promising for future multi-/many-core platforms that have even less per-core bandwidth</a:t>
            </a:r>
            <a:endParaRPr kumimoji="1" lang="zh-CN" altLang="en-US" sz="3200" b="1" dirty="0"/>
          </a:p>
        </p:txBody>
      </p:sp>
      <p:pic>
        <p:nvPicPr>
          <p:cNvPr id="10" name="图片 9" descr="Macintosh HD:Users:liulei:Desktop:未命名.tiff"/>
          <p:cNvPicPr/>
          <p:nvPr/>
        </p:nvPicPr>
        <p:blipFill>
          <a:blip r:embed="rId3">
            <a:extLst>
              <a:ext uri="{28A0092B-C50C-407E-A947-70E740481C1C}">
                <a14:useLocalDpi xmlns:a14="http://schemas.microsoft.com/office/drawing/2010/main" val="0"/>
              </a:ext>
            </a:extLst>
          </a:blip>
          <a:srcRect/>
          <a:stretch>
            <a:fillRect/>
          </a:stretch>
        </p:blipFill>
        <p:spPr bwMode="auto">
          <a:xfrm>
            <a:off x="1002029" y="1078393"/>
            <a:ext cx="7000809" cy="4025780"/>
          </a:xfrm>
          <a:prstGeom prst="rect">
            <a:avLst/>
          </a:prstGeom>
          <a:noFill/>
          <a:ln>
            <a:noFill/>
          </a:ln>
        </p:spPr>
      </p:pic>
      <p:sp>
        <p:nvSpPr>
          <p:cNvPr id="11" name="右箭头 10"/>
          <p:cNvSpPr/>
          <p:nvPr/>
        </p:nvSpPr>
        <p:spPr>
          <a:xfrm>
            <a:off x="2884416" y="5124348"/>
            <a:ext cx="4127628" cy="408248"/>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右箭头 11"/>
          <p:cNvSpPr/>
          <p:nvPr/>
        </p:nvSpPr>
        <p:spPr>
          <a:xfrm rot="16200000">
            <a:off x="-814348" y="2709160"/>
            <a:ext cx="3209069" cy="415954"/>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26363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b="1" dirty="0"/>
              <a:t>In What We Win?</a:t>
            </a:r>
            <a:endParaRPr kumimoji="1" lang="zh-CN" altLang="en-US" b="1" dirty="0"/>
          </a:p>
        </p:txBody>
      </p:sp>
      <p:sp>
        <p:nvSpPr>
          <p:cNvPr id="3" name="内容占位符 2"/>
          <p:cNvSpPr>
            <a:spLocks noGrp="1"/>
          </p:cNvSpPr>
          <p:nvPr>
            <p:ph idx="1"/>
          </p:nvPr>
        </p:nvSpPr>
        <p:spPr>
          <a:xfrm>
            <a:off x="457200" y="1600200"/>
            <a:ext cx="8798730" cy="4525963"/>
          </a:xfrm>
        </p:spPr>
        <p:txBody>
          <a:bodyPr>
            <a:normAutofit/>
          </a:bodyPr>
          <a:lstStyle/>
          <a:p>
            <a:r>
              <a:rPr kumimoji="1" lang="en-US" altLang="zh-CN" b="1" dirty="0"/>
              <a:t>A practical software approach for eliminating Bank-level Interferences</a:t>
            </a:r>
          </a:p>
          <a:p>
            <a:pPr marL="0" indent="0">
              <a:buNone/>
            </a:pPr>
            <a:r>
              <a:rPr kumimoji="1" lang="en-US" altLang="zh-CN" dirty="0"/>
              <a:t>    -- </a:t>
            </a:r>
            <a:r>
              <a:rPr kumimoji="1" lang="en-US" altLang="zh-CN" dirty="0">
                <a:solidFill>
                  <a:srgbClr val="FF0000"/>
                </a:solidFill>
              </a:rPr>
              <a:t>Without</a:t>
            </a:r>
            <a:r>
              <a:rPr kumimoji="1" lang="en-US" altLang="zh-CN" dirty="0"/>
              <a:t> any hardware modification to MC</a:t>
            </a:r>
          </a:p>
          <a:p>
            <a:pPr marL="0" indent="0">
              <a:buNone/>
            </a:pPr>
            <a:r>
              <a:rPr kumimoji="1" lang="en-US" altLang="zh-CN" dirty="0"/>
              <a:t>    -- Could be deployed on real system </a:t>
            </a:r>
            <a:r>
              <a:rPr kumimoji="1" lang="en-US" altLang="zh-CN" dirty="0">
                <a:solidFill>
                  <a:srgbClr val="FF0000"/>
                </a:solidFill>
              </a:rPr>
              <a:t>easily</a:t>
            </a:r>
          </a:p>
          <a:p>
            <a:pPr marL="0" indent="0">
              <a:buNone/>
            </a:pPr>
            <a:r>
              <a:rPr kumimoji="1" lang="en-US" altLang="zh-CN" dirty="0"/>
              <a:t>    -- Improves </a:t>
            </a:r>
            <a:r>
              <a:rPr kumimoji="1" lang="en-US" altLang="zh-CN" dirty="0">
                <a:solidFill>
                  <a:srgbClr val="FF0000"/>
                </a:solidFill>
              </a:rPr>
              <a:t>both</a:t>
            </a:r>
            <a:r>
              <a:rPr kumimoji="1" lang="en-US" altLang="zh-CN" dirty="0"/>
              <a:t> fairness and system throughput</a:t>
            </a:r>
          </a:p>
          <a:p>
            <a:pPr marL="0" indent="0">
              <a:buNone/>
            </a:pPr>
            <a:r>
              <a:rPr kumimoji="1" lang="en-US" altLang="zh-CN" dirty="0"/>
              <a:t>    -- </a:t>
            </a:r>
            <a:r>
              <a:rPr kumimoji="1" lang="en-US" altLang="zh-CN" dirty="0">
                <a:solidFill>
                  <a:srgbClr val="FF0000"/>
                </a:solidFill>
              </a:rPr>
              <a:t>Saves energy</a:t>
            </a:r>
            <a:r>
              <a:rPr kumimoji="1" lang="en-US" altLang="zh-CN" dirty="0"/>
              <a:t> consumption of memory system</a:t>
            </a:r>
          </a:p>
          <a:p>
            <a:pPr marL="0" indent="0">
              <a:buNone/>
            </a:pPr>
            <a:r>
              <a:rPr kumimoji="1" lang="en-US" altLang="zh-CN" dirty="0"/>
              <a:t>   </a:t>
            </a:r>
            <a:endParaRPr kumimoji="1" lang="zh-CN" altLang="en-US" dirty="0"/>
          </a:p>
        </p:txBody>
      </p:sp>
      <p:sp>
        <p:nvSpPr>
          <p:cNvPr id="4" name="文本框 3">
            <a:extLst>
              <a:ext uri="{FF2B5EF4-FFF2-40B4-BE49-F238E27FC236}">
                <a16:creationId xmlns:a16="http://schemas.microsoft.com/office/drawing/2014/main" id="{AD2DE197-A677-405B-B11B-5775F853213E}"/>
              </a:ext>
            </a:extLst>
          </p:cNvPr>
          <p:cNvSpPr txBox="1"/>
          <p:nvPr/>
        </p:nvSpPr>
        <p:spPr>
          <a:xfrm>
            <a:off x="0" y="5600839"/>
            <a:ext cx="9140744" cy="707886"/>
          </a:xfrm>
          <a:prstGeom prst="rect">
            <a:avLst/>
          </a:prstGeom>
          <a:noFill/>
        </p:spPr>
        <p:txBody>
          <a:bodyPr wrap="square" rtlCol="0">
            <a:spAutoFit/>
          </a:bodyPr>
          <a:lstStyle/>
          <a:p>
            <a:pPr algn="ctr"/>
            <a:r>
              <a:rPr kumimoji="1" lang="en-US" altLang="zh-CN" sz="2000" b="1" dirty="0"/>
              <a:t>Lei Liu et al. DRAM bank partitioning (BPM), PACT-2012</a:t>
            </a:r>
          </a:p>
          <a:p>
            <a:pPr algn="ctr"/>
            <a:r>
              <a:rPr kumimoji="1" lang="en-US" altLang="zh-CN" sz="2000" b="1" dirty="0"/>
              <a:t>Lei Liu et al. BPM and BPM+, ACM TACO-2014</a:t>
            </a:r>
            <a:endParaRPr kumimoji="1" lang="zh-CN" altLang="en-US" sz="2000" b="1" dirty="0"/>
          </a:p>
        </p:txBody>
      </p:sp>
    </p:spTree>
    <p:extLst>
      <p:ext uri="{BB962C8B-B14F-4D97-AF65-F5344CB8AC3E}">
        <p14:creationId xmlns:p14="http://schemas.microsoft.com/office/powerpoint/2010/main" val="3780161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82B701-2401-42F3-914F-E5C75BDEF229}"/>
              </a:ext>
            </a:extLst>
          </p:cNvPr>
          <p:cNvSpPr>
            <a:spLocks noGrp="1"/>
          </p:cNvSpPr>
          <p:nvPr>
            <p:ph type="title"/>
          </p:nvPr>
        </p:nvSpPr>
        <p:spPr/>
        <p:txBody>
          <a:bodyPr/>
          <a:lstStyle/>
          <a:p>
            <a:r>
              <a:rPr lang="en-US" altLang="zh-CN" dirty="0"/>
              <a:t>Executive Summary</a:t>
            </a:r>
            <a:endParaRPr lang="zh-CN" altLang="en-US" dirty="0"/>
          </a:p>
        </p:txBody>
      </p:sp>
      <p:sp>
        <p:nvSpPr>
          <p:cNvPr id="3" name="内容占位符 2">
            <a:extLst>
              <a:ext uri="{FF2B5EF4-FFF2-40B4-BE49-F238E27FC236}">
                <a16:creationId xmlns:a16="http://schemas.microsoft.com/office/drawing/2014/main" id="{C7C2C42D-8275-48EB-8896-18086C48F733}"/>
              </a:ext>
            </a:extLst>
          </p:cNvPr>
          <p:cNvSpPr>
            <a:spLocks noGrp="1"/>
          </p:cNvSpPr>
          <p:nvPr>
            <p:ph idx="1"/>
          </p:nvPr>
        </p:nvSpPr>
        <p:spPr>
          <a:xfrm>
            <a:off x="383177" y="1600200"/>
            <a:ext cx="8412480" cy="4525963"/>
          </a:xfrm>
        </p:spPr>
        <p:txBody>
          <a:bodyPr>
            <a:noAutofit/>
          </a:bodyPr>
          <a:lstStyle/>
          <a:p>
            <a:pPr marL="457200" indent="-457200" algn="just">
              <a:buAutoNum type="arabicParenBoth"/>
            </a:pPr>
            <a:r>
              <a:rPr lang="en-US" altLang="zh-CN" sz="2800" b="1" dirty="0"/>
              <a:t>The technical </a:t>
            </a:r>
            <a:r>
              <a:rPr lang="en-US" altLang="zh-CN" sz="2800" b="1" u="sng" dirty="0"/>
              <a:t>evolutions</a:t>
            </a:r>
            <a:r>
              <a:rPr lang="en-US" altLang="zh-CN" sz="2800" b="1" dirty="0"/>
              <a:t> for memory </a:t>
            </a:r>
            <a:r>
              <a:rPr lang="en-US" altLang="zh-CN" sz="2800" b="1" u="sng" dirty="0"/>
              <a:t>partitioning</a:t>
            </a:r>
            <a:r>
              <a:rPr lang="en-US" altLang="zh-CN" sz="2800" b="1" dirty="0"/>
              <a:t> approaches.</a:t>
            </a:r>
          </a:p>
          <a:p>
            <a:pPr marL="457200" indent="-457200" algn="just">
              <a:buAutoNum type="arabicParenBoth"/>
            </a:pPr>
            <a:endParaRPr lang="en-US" altLang="zh-CN" sz="1600" b="1" dirty="0"/>
          </a:p>
          <a:p>
            <a:pPr marL="457200" indent="-457200" algn="just">
              <a:buAutoNum type="arabicParenBoth"/>
            </a:pPr>
            <a:r>
              <a:rPr lang="en-US" altLang="zh-CN" sz="2800" b="1" u="sng" dirty="0"/>
              <a:t>Hybrid</a:t>
            </a:r>
            <a:r>
              <a:rPr lang="en-US" altLang="zh-CN" sz="2800" b="1" dirty="0"/>
              <a:t> memory management in OS for systems using </a:t>
            </a:r>
            <a:r>
              <a:rPr lang="en-US" altLang="zh-CN" sz="2800" b="1" u="sng" dirty="0"/>
              <a:t>NVM-DRAM</a:t>
            </a:r>
            <a:r>
              <a:rPr lang="en-US" altLang="zh-CN" sz="2800" b="1" dirty="0"/>
              <a:t>.</a:t>
            </a:r>
          </a:p>
          <a:p>
            <a:pPr marL="457200" indent="-457200" algn="just">
              <a:buAutoNum type="arabicParenBoth"/>
            </a:pPr>
            <a:endParaRPr lang="en-US" altLang="zh-CN" sz="1600" b="1" dirty="0"/>
          </a:p>
          <a:p>
            <a:pPr marL="457200" indent="-457200" algn="just">
              <a:buAutoNum type="arabicParenBoth"/>
            </a:pPr>
            <a:r>
              <a:rPr lang="en-US" altLang="zh-CN" sz="2800" b="1" dirty="0"/>
              <a:t>Next Generation OS - Leveraging </a:t>
            </a:r>
            <a:r>
              <a:rPr lang="en-US" altLang="zh-CN" sz="2800" b="1" u="sng" dirty="0"/>
              <a:t>ML</a:t>
            </a:r>
            <a:r>
              <a:rPr lang="en-US" altLang="zh-CN" sz="2800" b="1" dirty="0"/>
              <a:t> to </a:t>
            </a:r>
            <a:r>
              <a:rPr lang="en-US" altLang="zh-CN" sz="2800" b="1" u="sng" dirty="0"/>
              <a:t>build resource scheduling mechanisms</a:t>
            </a:r>
            <a:r>
              <a:rPr lang="en-US" altLang="zh-CN" sz="2800" b="1" dirty="0"/>
              <a:t>.</a:t>
            </a:r>
            <a:endParaRPr lang="zh-CN" altLang="en-US" sz="2800" b="1" dirty="0"/>
          </a:p>
        </p:txBody>
      </p:sp>
    </p:spTree>
    <p:extLst>
      <p:ext uri="{BB962C8B-B14F-4D97-AF65-F5344CB8AC3E}">
        <p14:creationId xmlns:p14="http://schemas.microsoft.com/office/powerpoint/2010/main" val="838262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9437AD-4F07-4EF7-9278-776F25811557}"/>
              </a:ext>
            </a:extLst>
          </p:cNvPr>
          <p:cNvSpPr>
            <a:spLocks noGrp="1"/>
          </p:cNvSpPr>
          <p:nvPr>
            <p:ph type="title"/>
          </p:nvPr>
        </p:nvSpPr>
        <p:spPr>
          <a:xfrm>
            <a:off x="163901" y="2542255"/>
            <a:ext cx="8833450" cy="994172"/>
          </a:xfrm>
        </p:spPr>
        <p:txBody>
          <a:bodyPr>
            <a:noAutofit/>
          </a:bodyPr>
          <a:lstStyle/>
          <a:p>
            <a:pPr algn="just"/>
            <a:r>
              <a:rPr lang="en-US" altLang="zh-CN" sz="3200" b="1" dirty="0"/>
              <a:t>Advanced Technical Evolutions: Hierarchically optimizing data placement across cache and main memory banks</a:t>
            </a:r>
            <a:endParaRPr lang="zh-CN" altLang="en-US" sz="3200" b="1" dirty="0"/>
          </a:p>
        </p:txBody>
      </p:sp>
    </p:spTree>
    <p:extLst>
      <p:ext uri="{BB962C8B-B14F-4D97-AF65-F5344CB8AC3E}">
        <p14:creationId xmlns:p14="http://schemas.microsoft.com/office/powerpoint/2010/main" val="1119340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b="1" dirty="0"/>
              <a:t>Architecture Features on Modern Multicore Systems</a:t>
            </a:r>
            <a:endParaRPr kumimoji="1" lang="zh-CN" altLang="en-US" b="1" dirty="0"/>
          </a:p>
        </p:txBody>
      </p:sp>
      <p:sp>
        <p:nvSpPr>
          <p:cNvPr id="3" name="内容占位符 2"/>
          <p:cNvSpPr>
            <a:spLocks noGrp="1"/>
          </p:cNvSpPr>
          <p:nvPr>
            <p:ph idx="1"/>
          </p:nvPr>
        </p:nvSpPr>
        <p:spPr>
          <a:xfrm>
            <a:off x="457200" y="1600201"/>
            <a:ext cx="8229600" cy="633632"/>
          </a:xfrm>
        </p:spPr>
        <p:txBody>
          <a:bodyPr/>
          <a:lstStyle/>
          <a:p>
            <a:r>
              <a:rPr kumimoji="1" lang="en-US" altLang="zh-CN" dirty="0"/>
              <a:t>B-/C-/O-Bits in Address Mapping</a:t>
            </a:r>
            <a:endParaRPr kumimoji="1" lang="zh-CN" altLang="en-US" dirty="0"/>
          </a:p>
        </p:txBody>
      </p:sp>
      <p:pic>
        <p:nvPicPr>
          <p:cNvPr id="4" name="图片 3" descr="未命名.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864" y="2114305"/>
            <a:ext cx="6183552" cy="2892544"/>
          </a:xfrm>
          <a:prstGeom prst="rect">
            <a:avLst/>
          </a:prstGeom>
        </p:spPr>
      </p:pic>
      <p:pic>
        <p:nvPicPr>
          <p:cNvPr id="5" name="图片 4" descr="未命名.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945" y="5111436"/>
            <a:ext cx="5147327" cy="1005571"/>
          </a:xfrm>
          <a:prstGeom prst="rect">
            <a:avLst/>
          </a:prstGeom>
        </p:spPr>
      </p:pic>
      <p:sp>
        <p:nvSpPr>
          <p:cNvPr id="6" name="文本框 5"/>
          <p:cNvSpPr txBox="1"/>
          <p:nvPr/>
        </p:nvSpPr>
        <p:spPr>
          <a:xfrm>
            <a:off x="1862038" y="6117007"/>
            <a:ext cx="5524745" cy="369332"/>
          </a:xfrm>
          <a:prstGeom prst="rect">
            <a:avLst/>
          </a:prstGeom>
          <a:noFill/>
        </p:spPr>
        <p:txBody>
          <a:bodyPr wrap="square" rtlCol="0">
            <a:spAutoFit/>
          </a:bodyPr>
          <a:lstStyle/>
          <a:p>
            <a:pPr algn="ctr"/>
            <a:r>
              <a:rPr kumimoji="1" lang="en-US" altLang="zh-CN" dirty="0"/>
              <a:t>The address Mapping of Intel i7-860 w/ 8GB Memory</a:t>
            </a:r>
            <a:endParaRPr kumimoji="1" lang="zh-CN" altLang="en-US" dirty="0"/>
          </a:p>
        </p:txBody>
      </p:sp>
      <p:sp>
        <p:nvSpPr>
          <p:cNvPr id="9" name="矩形 8"/>
          <p:cNvSpPr/>
          <p:nvPr/>
        </p:nvSpPr>
        <p:spPr>
          <a:xfrm>
            <a:off x="3092827" y="3550476"/>
            <a:ext cx="1150468" cy="319290"/>
          </a:xfrm>
          <a:prstGeom prst="rect">
            <a:avLst/>
          </a:pr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0" name="矩形 9"/>
          <p:cNvSpPr/>
          <p:nvPr/>
        </p:nvSpPr>
        <p:spPr>
          <a:xfrm>
            <a:off x="4619813" y="3550476"/>
            <a:ext cx="1326775" cy="319290"/>
          </a:xfrm>
          <a:prstGeom prst="rect">
            <a:avLst/>
          </a:pr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4098366" y="4258235"/>
            <a:ext cx="891985" cy="4055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40715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9422" y="-262865"/>
            <a:ext cx="8229600" cy="1143000"/>
          </a:xfrm>
        </p:spPr>
        <p:txBody>
          <a:bodyPr>
            <a:normAutofit/>
          </a:bodyPr>
          <a:lstStyle/>
          <a:p>
            <a:r>
              <a:rPr kumimoji="1" lang="en-US" altLang="zh-CN" b="1" dirty="0"/>
              <a:t>“Vertical” Partitioning using O-Bits</a:t>
            </a:r>
            <a:endParaRPr kumimoji="1" lang="zh-CN" altLang="en-US" b="1" dirty="0"/>
          </a:p>
        </p:txBody>
      </p:sp>
      <p:cxnSp>
        <p:nvCxnSpPr>
          <p:cNvPr id="5" name="直线箭头连接符 4"/>
          <p:cNvCxnSpPr/>
          <p:nvPr/>
        </p:nvCxnSpPr>
        <p:spPr>
          <a:xfrm flipV="1">
            <a:off x="3007674" y="995175"/>
            <a:ext cx="3159093" cy="74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直线箭头连接符 5"/>
          <p:cNvCxnSpPr/>
          <p:nvPr/>
        </p:nvCxnSpPr>
        <p:spPr>
          <a:xfrm>
            <a:off x="3024168" y="1019079"/>
            <a:ext cx="0" cy="24472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直线连接符 6"/>
          <p:cNvCxnSpPr/>
          <p:nvPr/>
        </p:nvCxnSpPr>
        <p:spPr>
          <a:xfrm>
            <a:off x="3007674" y="1340160"/>
            <a:ext cx="28133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直线连接符 7"/>
          <p:cNvCxnSpPr/>
          <p:nvPr/>
        </p:nvCxnSpPr>
        <p:spPr>
          <a:xfrm>
            <a:off x="3007674" y="1676746"/>
            <a:ext cx="28133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直线连接符 8"/>
          <p:cNvCxnSpPr/>
          <p:nvPr/>
        </p:nvCxnSpPr>
        <p:spPr>
          <a:xfrm>
            <a:off x="3007674" y="1990885"/>
            <a:ext cx="28133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线连接符 9"/>
          <p:cNvCxnSpPr/>
          <p:nvPr/>
        </p:nvCxnSpPr>
        <p:spPr>
          <a:xfrm>
            <a:off x="3007674" y="2298419"/>
            <a:ext cx="28455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直线连接符 10"/>
          <p:cNvCxnSpPr/>
          <p:nvPr/>
        </p:nvCxnSpPr>
        <p:spPr>
          <a:xfrm>
            <a:off x="3007674" y="2633885"/>
            <a:ext cx="28469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直线连接符 11"/>
          <p:cNvCxnSpPr/>
          <p:nvPr/>
        </p:nvCxnSpPr>
        <p:spPr>
          <a:xfrm>
            <a:off x="3007674" y="2963110"/>
            <a:ext cx="28469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直线连接符 12"/>
          <p:cNvCxnSpPr/>
          <p:nvPr/>
        </p:nvCxnSpPr>
        <p:spPr>
          <a:xfrm>
            <a:off x="3007674" y="3284610"/>
            <a:ext cx="28469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直线连接符 13"/>
          <p:cNvCxnSpPr/>
          <p:nvPr/>
        </p:nvCxnSpPr>
        <p:spPr>
          <a:xfrm>
            <a:off x="3454722" y="995175"/>
            <a:ext cx="0" cy="22894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直线连接符 14"/>
          <p:cNvCxnSpPr/>
          <p:nvPr/>
        </p:nvCxnSpPr>
        <p:spPr>
          <a:xfrm>
            <a:off x="3819247" y="1002584"/>
            <a:ext cx="32155" cy="228202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直线连接符 15"/>
          <p:cNvCxnSpPr/>
          <p:nvPr/>
        </p:nvCxnSpPr>
        <p:spPr>
          <a:xfrm>
            <a:off x="4221181" y="1002584"/>
            <a:ext cx="32155" cy="228202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直线连接符 16"/>
          <p:cNvCxnSpPr/>
          <p:nvPr/>
        </p:nvCxnSpPr>
        <p:spPr>
          <a:xfrm>
            <a:off x="4623116" y="1002584"/>
            <a:ext cx="32155" cy="228202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直线连接符 17"/>
          <p:cNvCxnSpPr/>
          <p:nvPr/>
        </p:nvCxnSpPr>
        <p:spPr>
          <a:xfrm>
            <a:off x="5041128" y="1002584"/>
            <a:ext cx="32155" cy="228202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直线连接符 18"/>
          <p:cNvCxnSpPr/>
          <p:nvPr/>
        </p:nvCxnSpPr>
        <p:spPr>
          <a:xfrm>
            <a:off x="5441575" y="1002584"/>
            <a:ext cx="32155" cy="2282026"/>
          </a:xfrm>
          <a:prstGeom prst="line">
            <a:avLst/>
          </a:prstGeom>
        </p:spPr>
        <p:style>
          <a:lnRef idx="2">
            <a:schemeClr val="accent1"/>
          </a:lnRef>
          <a:fillRef idx="0">
            <a:schemeClr val="accent1"/>
          </a:fillRef>
          <a:effectRef idx="1">
            <a:schemeClr val="accent1"/>
          </a:effectRef>
          <a:fontRef idx="minor">
            <a:schemeClr val="tx1"/>
          </a:fontRef>
        </p:style>
      </p:cxnSp>
      <p:sp>
        <p:nvSpPr>
          <p:cNvPr id="20" name="文本框 19"/>
          <p:cNvSpPr txBox="1"/>
          <p:nvPr/>
        </p:nvSpPr>
        <p:spPr>
          <a:xfrm>
            <a:off x="3653717" y="535962"/>
            <a:ext cx="1970954" cy="461665"/>
          </a:xfrm>
          <a:prstGeom prst="rect">
            <a:avLst/>
          </a:prstGeom>
          <a:noFill/>
        </p:spPr>
        <p:txBody>
          <a:bodyPr wrap="square" rtlCol="0">
            <a:spAutoFit/>
          </a:bodyPr>
          <a:lstStyle/>
          <a:p>
            <a:r>
              <a:rPr kumimoji="1" lang="en-US" altLang="zh-CN" sz="2400" b="1" dirty="0"/>
              <a:t>Cache Set </a:t>
            </a:r>
            <a:endParaRPr kumimoji="1" lang="zh-CN" altLang="en-US" sz="2400" b="1" dirty="0"/>
          </a:p>
        </p:txBody>
      </p:sp>
      <p:sp>
        <p:nvSpPr>
          <p:cNvPr id="21" name="文本框 20"/>
          <p:cNvSpPr txBox="1"/>
          <p:nvPr/>
        </p:nvSpPr>
        <p:spPr>
          <a:xfrm>
            <a:off x="2561473" y="1444335"/>
            <a:ext cx="553998" cy="1712300"/>
          </a:xfrm>
          <a:prstGeom prst="rect">
            <a:avLst/>
          </a:prstGeom>
          <a:noFill/>
        </p:spPr>
        <p:txBody>
          <a:bodyPr vert="eaVert" wrap="square" rtlCol="0">
            <a:spAutoFit/>
          </a:bodyPr>
          <a:lstStyle/>
          <a:p>
            <a:r>
              <a:rPr kumimoji="1" lang="en-US" altLang="zh-CN" sz="2400" b="1" dirty="0"/>
              <a:t>Cache Line</a:t>
            </a:r>
            <a:endParaRPr kumimoji="1" lang="zh-CN" altLang="en-US" sz="2400" b="1" dirty="0"/>
          </a:p>
        </p:txBody>
      </p:sp>
      <p:cxnSp>
        <p:nvCxnSpPr>
          <p:cNvPr id="31" name="直线连接符 30"/>
          <p:cNvCxnSpPr/>
          <p:nvPr/>
        </p:nvCxnSpPr>
        <p:spPr>
          <a:xfrm>
            <a:off x="5821045" y="995175"/>
            <a:ext cx="33598" cy="2289435"/>
          </a:xfrm>
          <a:prstGeom prst="line">
            <a:avLst/>
          </a:prstGeom>
        </p:spPr>
        <p:style>
          <a:lnRef idx="2">
            <a:schemeClr val="accent1"/>
          </a:lnRef>
          <a:fillRef idx="0">
            <a:schemeClr val="accent1"/>
          </a:fillRef>
          <a:effectRef idx="1">
            <a:schemeClr val="accent1"/>
          </a:effectRef>
          <a:fontRef idx="minor">
            <a:schemeClr val="tx1"/>
          </a:fontRef>
        </p:style>
      </p:cxnSp>
      <p:sp>
        <p:nvSpPr>
          <p:cNvPr id="35" name="圆角矩形 34"/>
          <p:cNvSpPr/>
          <p:nvPr/>
        </p:nvSpPr>
        <p:spPr>
          <a:xfrm>
            <a:off x="3124522" y="1068365"/>
            <a:ext cx="609600" cy="211367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6" name="圆角矩形 35"/>
          <p:cNvSpPr/>
          <p:nvPr/>
        </p:nvSpPr>
        <p:spPr>
          <a:xfrm>
            <a:off x="3924622" y="1068365"/>
            <a:ext cx="609600" cy="2113670"/>
          </a:xfrm>
          <a:prstGeom prst="round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7" name="圆角矩形 36"/>
          <p:cNvSpPr/>
          <p:nvPr/>
        </p:nvSpPr>
        <p:spPr>
          <a:xfrm>
            <a:off x="4762822" y="1081065"/>
            <a:ext cx="609600" cy="2113670"/>
          </a:xfrm>
          <a:prstGeom prst="roundRect">
            <a:avLst/>
          </a:prstGeom>
          <a:noFill/>
          <a:ln w="57150" cmpd="sng">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8" name="圆角矩形 37"/>
          <p:cNvSpPr/>
          <p:nvPr/>
        </p:nvSpPr>
        <p:spPr>
          <a:xfrm>
            <a:off x="5561493" y="1081065"/>
            <a:ext cx="609600" cy="2113670"/>
          </a:xfrm>
          <a:prstGeom prst="roundRect">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9" name="圆角矩形 38"/>
          <p:cNvSpPr>
            <a:spLocks noChangeArrowheads="1"/>
          </p:cNvSpPr>
          <p:nvPr/>
        </p:nvSpPr>
        <p:spPr bwMode="auto">
          <a:xfrm>
            <a:off x="4122108" y="4390780"/>
            <a:ext cx="523438" cy="667140"/>
          </a:xfrm>
          <a:prstGeom prst="roundRect">
            <a:avLst>
              <a:gd name="adj" fmla="val 1315"/>
            </a:avLst>
          </a:prstGeom>
          <a:solidFill>
            <a:schemeClr val="accent3">
              <a:lumMod val="75000"/>
            </a:schemeClr>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0" name="圆角矩形 39"/>
          <p:cNvSpPr/>
          <p:nvPr/>
        </p:nvSpPr>
        <p:spPr bwMode="auto">
          <a:xfrm>
            <a:off x="4122108" y="4288725"/>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圆角矩形 40"/>
          <p:cNvSpPr>
            <a:spLocks noChangeArrowheads="1"/>
          </p:cNvSpPr>
          <p:nvPr/>
        </p:nvSpPr>
        <p:spPr bwMode="auto">
          <a:xfrm>
            <a:off x="969478" y="4390780"/>
            <a:ext cx="523438" cy="667140"/>
          </a:xfrm>
          <a:prstGeom prst="roundRect">
            <a:avLst>
              <a:gd name="adj" fmla="val 1315"/>
            </a:avLst>
          </a:prstGeom>
          <a:solidFill>
            <a:srgbClr val="FF0000"/>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2" name="圆角矩形 41"/>
          <p:cNvSpPr/>
          <p:nvPr/>
        </p:nvSpPr>
        <p:spPr bwMode="auto">
          <a:xfrm>
            <a:off x="969478" y="4288725"/>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圆角矩形 42"/>
          <p:cNvSpPr>
            <a:spLocks noChangeArrowheads="1"/>
          </p:cNvSpPr>
          <p:nvPr/>
        </p:nvSpPr>
        <p:spPr bwMode="auto">
          <a:xfrm>
            <a:off x="6485018" y="4383392"/>
            <a:ext cx="523438" cy="667140"/>
          </a:xfrm>
          <a:prstGeom prst="roundRect">
            <a:avLst>
              <a:gd name="adj" fmla="val 1315"/>
            </a:avLst>
          </a:prstGeom>
          <a:solidFill>
            <a:schemeClr val="accent4">
              <a:lumMod val="75000"/>
            </a:schemeClr>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4" name="圆角矩形 43"/>
          <p:cNvSpPr/>
          <p:nvPr/>
        </p:nvSpPr>
        <p:spPr bwMode="auto">
          <a:xfrm>
            <a:off x="6481572" y="4278390"/>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圆角矩形 44"/>
          <p:cNvSpPr>
            <a:spLocks noChangeArrowheads="1"/>
          </p:cNvSpPr>
          <p:nvPr/>
        </p:nvSpPr>
        <p:spPr bwMode="auto">
          <a:xfrm>
            <a:off x="3345593" y="4390780"/>
            <a:ext cx="523438" cy="667140"/>
          </a:xfrm>
          <a:prstGeom prst="roundRect">
            <a:avLst>
              <a:gd name="adj" fmla="val 1315"/>
            </a:avLst>
          </a:prstGeom>
          <a:solidFill>
            <a:srgbClr val="77933C"/>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6" name="圆角矩形 45"/>
          <p:cNvSpPr/>
          <p:nvPr/>
        </p:nvSpPr>
        <p:spPr bwMode="auto">
          <a:xfrm>
            <a:off x="3345593" y="4288725"/>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7" name="圆角矩形 46"/>
          <p:cNvSpPr>
            <a:spLocks noChangeArrowheads="1"/>
          </p:cNvSpPr>
          <p:nvPr/>
        </p:nvSpPr>
        <p:spPr bwMode="auto">
          <a:xfrm>
            <a:off x="1698134" y="4390780"/>
            <a:ext cx="523438" cy="667140"/>
          </a:xfrm>
          <a:prstGeom prst="roundRect">
            <a:avLst>
              <a:gd name="adj" fmla="val 1315"/>
            </a:avLst>
          </a:prstGeom>
          <a:solidFill>
            <a:srgbClr val="FF0000"/>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8" name="圆角矩形 47"/>
          <p:cNvSpPr/>
          <p:nvPr/>
        </p:nvSpPr>
        <p:spPr bwMode="auto">
          <a:xfrm>
            <a:off x="1698134" y="4288725"/>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9" name="圆角矩形 48"/>
          <p:cNvSpPr>
            <a:spLocks noChangeArrowheads="1"/>
          </p:cNvSpPr>
          <p:nvPr/>
        </p:nvSpPr>
        <p:spPr bwMode="auto">
          <a:xfrm>
            <a:off x="5059976" y="4372920"/>
            <a:ext cx="523438" cy="667140"/>
          </a:xfrm>
          <a:prstGeom prst="roundRect">
            <a:avLst>
              <a:gd name="adj" fmla="val 1315"/>
            </a:avLst>
          </a:prstGeom>
          <a:solidFill>
            <a:schemeClr val="accent4">
              <a:lumMod val="75000"/>
            </a:schemeClr>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50" name="圆角矩形 49"/>
          <p:cNvSpPr/>
          <p:nvPr/>
        </p:nvSpPr>
        <p:spPr bwMode="auto">
          <a:xfrm>
            <a:off x="5063983" y="4276177"/>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 name="圆角矩形 50"/>
          <p:cNvSpPr>
            <a:spLocks noChangeArrowheads="1"/>
          </p:cNvSpPr>
          <p:nvPr/>
        </p:nvSpPr>
        <p:spPr bwMode="auto">
          <a:xfrm>
            <a:off x="2404827" y="4405081"/>
            <a:ext cx="523438" cy="667140"/>
          </a:xfrm>
          <a:prstGeom prst="roundRect">
            <a:avLst>
              <a:gd name="adj" fmla="val 1315"/>
            </a:avLst>
          </a:prstGeom>
          <a:solidFill>
            <a:srgbClr val="FF0000"/>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52" name="圆角矩形 51"/>
          <p:cNvSpPr/>
          <p:nvPr/>
        </p:nvSpPr>
        <p:spPr bwMode="auto">
          <a:xfrm>
            <a:off x="2404827" y="4288725"/>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3" name="圆角矩形 52"/>
          <p:cNvSpPr>
            <a:spLocks noChangeArrowheads="1"/>
          </p:cNvSpPr>
          <p:nvPr/>
        </p:nvSpPr>
        <p:spPr bwMode="auto">
          <a:xfrm>
            <a:off x="5764616" y="4390780"/>
            <a:ext cx="523438" cy="667140"/>
          </a:xfrm>
          <a:prstGeom prst="roundRect">
            <a:avLst>
              <a:gd name="adj" fmla="val 1315"/>
            </a:avLst>
          </a:prstGeom>
          <a:solidFill>
            <a:schemeClr val="accent4">
              <a:lumMod val="75000"/>
            </a:schemeClr>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54" name="圆角矩形 53"/>
          <p:cNvSpPr/>
          <p:nvPr/>
        </p:nvSpPr>
        <p:spPr bwMode="auto">
          <a:xfrm>
            <a:off x="5768623" y="4281337"/>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5" name="圆角矩形 54"/>
          <p:cNvSpPr>
            <a:spLocks noChangeArrowheads="1"/>
          </p:cNvSpPr>
          <p:nvPr/>
        </p:nvSpPr>
        <p:spPr bwMode="auto">
          <a:xfrm>
            <a:off x="8187775" y="4384166"/>
            <a:ext cx="523438" cy="667140"/>
          </a:xfrm>
          <a:prstGeom prst="roundRect">
            <a:avLst>
              <a:gd name="adj" fmla="val 1315"/>
            </a:avLst>
          </a:prstGeom>
          <a:solidFill>
            <a:schemeClr val="accent6">
              <a:lumMod val="75000"/>
            </a:schemeClr>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56" name="圆角矩形 55"/>
          <p:cNvSpPr/>
          <p:nvPr/>
        </p:nvSpPr>
        <p:spPr bwMode="auto">
          <a:xfrm>
            <a:off x="8187775" y="4282111"/>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 name="圆角矩形 56"/>
          <p:cNvSpPr>
            <a:spLocks noChangeArrowheads="1"/>
          </p:cNvSpPr>
          <p:nvPr/>
        </p:nvSpPr>
        <p:spPr bwMode="auto">
          <a:xfrm>
            <a:off x="7411260" y="4384166"/>
            <a:ext cx="523438" cy="667140"/>
          </a:xfrm>
          <a:prstGeom prst="roundRect">
            <a:avLst>
              <a:gd name="adj" fmla="val 1315"/>
            </a:avLst>
          </a:prstGeom>
          <a:solidFill>
            <a:schemeClr val="accent6">
              <a:lumMod val="75000"/>
            </a:schemeClr>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58" name="圆角矩形 57"/>
          <p:cNvSpPr/>
          <p:nvPr/>
        </p:nvSpPr>
        <p:spPr bwMode="auto">
          <a:xfrm>
            <a:off x="7411260" y="4282111"/>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9" name="文本框 58"/>
          <p:cNvSpPr txBox="1"/>
          <p:nvPr/>
        </p:nvSpPr>
        <p:spPr>
          <a:xfrm>
            <a:off x="3620367" y="5080194"/>
            <a:ext cx="2004304" cy="461665"/>
          </a:xfrm>
          <a:prstGeom prst="rect">
            <a:avLst/>
          </a:prstGeom>
          <a:noFill/>
        </p:spPr>
        <p:txBody>
          <a:bodyPr wrap="square" rtlCol="0">
            <a:spAutoFit/>
          </a:bodyPr>
          <a:lstStyle/>
          <a:p>
            <a:r>
              <a:rPr kumimoji="1" lang="en-US" altLang="zh-CN" sz="2400" b="1" dirty="0"/>
              <a:t>DRAM Banks</a:t>
            </a:r>
            <a:endParaRPr kumimoji="1" lang="zh-CN" altLang="en-US" sz="2400" b="1" dirty="0"/>
          </a:p>
        </p:txBody>
      </p:sp>
      <p:cxnSp>
        <p:nvCxnSpPr>
          <p:cNvPr id="62" name="直线箭头连接符 61"/>
          <p:cNvCxnSpPr/>
          <p:nvPr/>
        </p:nvCxnSpPr>
        <p:spPr>
          <a:xfrm flipH="1">
            <a:off x="2243306" y="3194735"/>
            <a:ext cx="1207750" cy="97005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4" name="直线箭头连接符 63"/>
          <p:cNvCxnSpPr/>
          <p:nvPr/>
        </p:nvCxnSpPr>
        <p:spPr>
          <a:xfrm flipH="1">
            <a:off x="3924622" y="3156635"/>
            <a:ext cx="354624" cy="1121755"/>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6" name="直线箭头连接符 65"/>
          <p:cNvCxnSpPr/>
          <p:nvPr/>
        </p:nvCxnSpPr>
        <p:spPr>
          <a:xfrm>
            <a:off x="5078064" y="3182035"/>
            <a:ext cx="948271" cy="982750"/>
          </a:xfrm>
          <a:prstGeom prst="straightConnector1">
            <a:avLst/>
          </a:prstGeom>
          <a:ln w="57150" cmpd="sng">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8" name="直线箭头连接符 67"/>
          <p:cNvCxnSpPr/>
          <p:nvPr/>
        </p:nvCxnSpPr>
        <p:spPr>
          <a:xfrm>
            <a:off x="5871788" y="3194735"/>
            <a:ext cx="2315987" cy="970050"/>
          </a:xfrm>
          <a:prstGeom prst="straightConnector1">
            <a:avLst/>
          </a:prstGeom>
          <a:ln w="5715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70" name="文本框 69"/>
          <p:cNvSpPr txBox="1"/>
          <p:nvPr/>
        </p:nvSpPr>
        <p:spPr>
          <a:xfrm>
            <a:off x="3077233" y="1876218"/>
            <a:ext cx="3853640" cy="461665"/>
          </a:xfrm>
          <a:prstGeom prst="rect">
            <a:avLst/>
          </a:prstGeom>
          <a:noFill/>
        </p:spPr>
        <p:txBody>
          <a:bodyPr wrap="square" rtlCol="0">
            <a:spAutoFit/>
          </a:bodyPr>
          <a:lstStyle/>
          <a:p>
            <a:r>
              <a:rPr kumimoji="1" lang="en-US" altLang="zh-CN" sz="2400" b="1" dirty="0"/>
              <a:t> T1        T2       T3       T4</a:t>
            </a:r>
            <a:endParaRPr kumimoji="1" lang="zh-CN" altLang="en-US" sz="2400" b="1" dirty="0"/>
          </a:p>
        </p:txBody>
      </p:sp>
      <p:sp>
        <p:nvSpPr>
          <p:cNvPr id="32" name="文本框 31"/>
          <p:cNvSpPr txBox="1"/>
          <p:nvPr/>
        </p:nvSpPr>
        <p:spPr>
          <a:xfrm>
            <a:off x="3368209" y="3217755"/>
            <a:ext cx="2658126" cy="461665"/>
          </a:xfrm>
          <a:prstGeom prst="rect">
            <a:avLst/>
          </a:prstGeom>
          <a:noFill/>
        </p:spPr>
        <p:txBody>
          <a:bodyPr wrap="square" rtlCol="0">
            <a:spAutoFit/>
          </a:bodyPr>
          <a:lstStyle/>
          <a:p>
            <a:r>
              <a:rPr kumimoji="1" lang="en-US" altLang="zh-CN" sz="2400" b="1" dirty="0"/>
              <a:t>Last Level Cache</a:t>
            </a:r>
            <a:endParaRPr kumimoji="1" lang="zh-CN" altLang="en-US" sz="2400" b="1" dirty="0"/>
          </a:p>
        </p:txBody>
      </p:sp>
      <p:cxnSp>
        <p:nvCxnSpPr>
          <p:cNvPr id="72" name="直线连接符 71"/>
          <p:cNvCxnSpPr/>
          <p:nvPr/>
        </p:nvCxnSpPr>
        <p:spPr>
          <a:xfrm>
            <a:off x="969478" y="3679420"/>
            <a:ext cx="7374422" cy="0"/>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3" name="矩形 2">
            <a:extLst>
              <a:ext uri="{FF2B5EF4-FFF2-40B4-BE49-F238E27FC236}">
                <a16:creationId xmlns:a16="http://schemas.microsoft.com/office/drawing/2014/main" id="{6ACA8349-F791-4A1C-8FD3-019F4B0F683A}"/>
              </a:ext>
            </a:extLst>
          </p:cNvPr>
          <p:cNvSpPr/>
          <p:nvPr/>
        </p:nvSpPr>
        <p:spPr>
          <a:xfrm>
            <a:off x="7930" y="5427670"/>
            <a:ext cx="9136070" cy="1446550"/>
          </a:xfrm>
          <a:prstGeom prst="rect">
            <a:avLst/>
          </a:prstGeom>
        </p:spPr>
        <p:txBody>
          <a:bodyPr wrap="square">
            <a:spAutoFit/>
          </a:bodyPr>
          <a:lstStyle/>
          <a:p>
            <a:pPr algn="just"/>
            <a:r>
              <a:rPr kumimoji="1" lang="en-US" altLang="zh-CN" sz="2200" b="1" dirty="0">
                <a:solidFill>
                  <a:schemeClr val="tx2">
                    <a:lumMod val="60000"/>
                    <a:lumOff val="40000"/>
                  </a:schemeClr>
                </a:solidFill>
              </a:rPr>
              <a:t>Using o-bits, we can vertically partition last cache and DRAM banks at the same time. We introduce the concept of “vertical partitioning”, since it can eliminate the memory interferences at both cache level and DRAM bank level at the same time.</a:t>
            </a:r>
            <a:endParaRPr kumimoji="1" lang="zh-CN" altLang="en-US" sz="2200" b="1" dirty="0">
              <a:solidFill>
                <a:schemeClr val="tx2">
                  <a:lumMod val="60000"/>
                  <a:lumOff val="40000"/>
                </a:schemeClr>
              </a:solidFill>
            </a:endParaRPr>
          </a:p>
        </p:txBody>
      </p:sp>
    </p:spTree>
    <p:extLst>
      <p:ext uri="{BB962C8B-B14F-4D97-AF65-F5344CB8AC3E}">
        <p14:creationId xmlns:p14="http://schemas.microsoft.com/office/powerpoint/2010/main" val="1344039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35076" y="268422"/>
            <a:ext cx="8572500" cy="1143000"/>
          </a:xfrm>
        </p:spPr>
        <p:txBody>
          <a:bodyPr>
            <a:normAutofit/>
          </a:bodyPr>
          <a:lstStyle/>
          <a:p>
            <a:pPr>
              <a:lnSpc>
                <a:spcPts val="3680"/>
              </a:lnSpc>
            </a:pPr>
            <a:r>
              <a:rPr lang="en-US" b="1" dirty="0">
                <a:latin typeface="Calibri" charset="0"/>
                <a:ea typeface="宋体" charset="0"/>
              </a:rPr>
              <a:t>The Evolutions of Page-Coloring</a:t>
            </a:r>
            <a:br>
              <a:rPr lang="en-US" b="1" dirty="0">
                <a:latin typeface="Calibri" charset="0"/>
                <a:ea typeface="宋体" charset="0"/>
              </a:rPr>
            </a:br>
            <a:endParaRPr lang="en-US" sz="2700" b="1" dirty="0">
              <a:latin typeface="Calibri" charset="0"/>
              <a:ea typeface="宋体" charset="0"/>
            </a:endParaRPr>
          </a:p>
        </p:txBody>
      </p:sp>
      <p:pic>
        <p:nvPicPr>
          <p:cNvPr id="5" name="图片 4" descr="未命名是、.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07724"/>
            <a:ext cx="8801100" cy="4088700"/>
          </a:xfrm>
          <a:prstGeom prst="rect">
            <a:avLst/>
          </a:prstGeom>
        </p:spPr>
      </p:pic>
      <p:pic>
        <p:nvPicPr>
          <p:cNvPr id="6" name="图片 5" descr="未命名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1200" y="4406484"/>
            <a:ext cx="863600" cy="345440"/>
          </a:xfrm>
          <a:prstGeom prst="rect">
            <a:avLst/>
          </a:prstGeom>
        </p:spPr>
      </p:pic>
      <p:sp>
        <p:nvSpPr>
          <p:cNvPr id="2" name="矩形 1"/>
          <p:cNvSpPr/>
          <p:nvPr/>
        </p:nvSpPr>
        <p:spPr>
          <a:xfrm>
            <a:off x="228600" y="4751924"/>
            <a:ext cx="8801100" cy="4445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3" name="矩形 2"/>
          <p:cNvSpPr/>
          <p:nvPr/>
        </p:nvSpPr>
        <p:spPr>
          <a:xfrm>
            <a:off x="263525" y="5303126"/>
            <a:ext cx="8581004" cy="584776"/>
          </a:xfrm>
          <a:prstGeom prst="rect">
            <a:avLst/>
          </a:prstGeom>
        </p:spPr>
        <p:txBody>
          <a:bodyPr wrap="square">
            <a:spAutoFit/>
          </a:bodyPr>
          <a:lstStyle/>
          <a:p>
            <a:r>
              <a:rPr kumimoji="1" lang="en-US" altLang="zh-CN" sz="3200" b="1" i="1" dirty="0">
                <a:solidFill>
                  <a:srgbClr val="FF0000"/>
                </a:solidFill>
              </a:rPr>
              <a:t>--Cross-layer Cooperative Vertical partitioning</a:t>
            </a:r>
          </a:p>
        </p:txBody>
      </p:sp>
      <p:sp>
        <p:nvSpPr>
          <p:cNvPr id="7" name="文本框 6">
            <a:extLst>
              <a:ext uri="{FF2B5EF4-FFF2-40B4-BE49-F238E27FC236}">
                <a16:creationId xmlns:a16="http://schemas.microsoft.com/office/drawing/2014/main" id="{C29FB37C-0EB1-4CCB-AFA0-168FC26BF3C4}"/>
              </a:ext>
            </a:extLst>
          </p:cNvPr>
          <p:cNvSpPr txBox="1"/>
          <p:nvPr/>
        </p:nvSpPr>
        <p:spPr>
          <a:xfrm>
            <a:off x="3256" y="6031463"/>
            <a:ext cx="9140744" cy="707886"/>
          </a:xfrm>
          <a:prstGeom prst="rect">
            <a:avLst/>
          </a:prstGeom>
          <a:noFill/>
        </p:spPr>
        <p:txBody>
          <a:bodyPr wrap="square" rtlCol="0">
            <a:spAutoFit/>
          </a:bodyPr>
          <a:lstStyle/>
          <a:p>
            <a:pPr algn="ctr"/>
            <a:r>
              <a:rPr kumimoji="1" lang="en-US" altLang="zh-CN" sz="2000" b="1" dirty="0"/>
              <a:t>Lei Liu et al. Going Vertical in Memory Management, ISCA-2014</a:t>
            </a:r>
          </a:p>
          <a:p>
            <a:pPr algn="ctr"/>
            <a:r>
              <a:rPr kumimoji="1" lang="en-US" altLang="zh-CN" sz="2000" b="1" dirty="0"/>
              <a:t>Lei Liu et al. Rethinking Memory Management in Modern OS, IEEE TC-2016</a:t>
            </a:r>
            <a:endParaRPr kumimoji="1" lang="zh-CN" altLang="en-US" sz="2000" b="1" dirty="0"/>
          </a:p>
        </p:txBody>
      </p:sp>
    </p:spTree>
    <p:extLst>
      <p:ext uri="{BB962C8B-B14F-4D97-AF65-F5344CB8AC3E}">
        <p14:creationId xmlns:p14="http://schemas.microsoft.com/office/powerpoint/2010/main" val="2706127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normAutofit fontScale="90000"/>
          </a:bodyPr>
          <a:lstStyle/>
          <a:p>
            <a:r>
              <a:rPr kumimoji="1" lang="en-US" altLang="zh-CN" b="1" dirty="0"/>
              <a:t>The Performance Gains from Vertical Partitioning</a:t>
            </a:r>
            <a:endParaRPr kumimoji="1" lang="zh-CN" altLang="en-US" b="1" dirty="0"/>
          </a:p>
        </p:txBody>
      </p:sp>
      <p:pic>
        <p:nvPicPr>
          <p:cNvPr id="4" name="图片 3" descr="未命名.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689" y="1701517"/>
            <a:ext cx="6563962" cy="2817862"/>
          </a:xfrm>
          <a:prstGeom prst="rect">
            <a:avLst/>
          </a:prstGeom>
        </p:spPr>
      </p:pic>
      <p:pic>
        <p:nvPicPr>
          <p:cNvPr id="5" name="图片 4" descr="未命名.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74" y="4808799"/>
            <a:ext cx="5358956" cy="1699186"/>
          </a:xfrm>
          <a:prstGeom prst="rect">
            <a:avLst/>
          </a:prstGeom>
        </p:spPr>
      </p:pic>
      <p:pic>
        <p:nvPicPr>
          <p:cNvPr id="6" name="图片 5" descr="未命名.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159" y="4808799"/>
            <a:ext cx="4865841" cy="1602670"/>
          </a:xfrm>
          <a:prstGeom prst="rect">
            <a:avLst/>
          </a:prstGeom>
        </p:spPr>
      </p:pic>
      <p:sp>
        <p:nvSpPr>
          <p:cNvPr id="3" name="左箭头 2"/>
          <p:cNvSpPr/>
          <p:nvPr/>
        </p:nvSpPr>
        <p:spPr>
          <a:xfrm>
            <a:off x="7312004" y="1927411"/>
            <a:ext cx="687294" cy="22411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90713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2928" y="184992"/>
            <a:ext cx="8686800" cy="1143000"/>
          </a:xfrm>
        </p:spPr>
        <p:txBody>
          <a:bodyPr>
            <a:normAutofit fontScale="90000"/>
          </a:bodyPr>
          <a:lstStyle/>
          <a:p>
            <a:pPr>
              <a:lnSpc>
                <a:spcPts val="3600"/>
              </a:lnSpc>
            </a:pPr>
            <a:r>
              <a:rPr kumimoji="1" lang="en-US" altLang="zh-CN" dirty="0"/>
              <a:t> </a:t>
            </a:r>
            <a:r>
              <a:rPr kumimoji="1" lang="en-US" altLang="zh-CN" b="1" dirty="0"/>
              <a:t>Handling Multiplicity by Multi-policy</a:t>
            </a:r>
            <a:br>
              <a:rPr kumimoji="1" lang="en-US" altLang="zh-CN" dirty="0"/>
            </a:br>
            <a:r>
              <a:rPr kumimoji="1" lang="en-US" altLang="zh-CN" dirty="0"/>
              <a:t>                        </a:t>
            </a:r>
            <a:r>
              <a:rPr kumimoji="1" lang="en-US" altLang="zh-CN" sz="4000" dirty="0"/>
              <a:t>       </a:t>
            </a:r>
            <a:r>
              <a:rPr kumimoji="1" lang="en-US" altLang="zh-CN" sz="3300" dirty="0"/>
              <a:t>-- Memory Policy Decision Tree </a:t>
            </a:r>
            <a:endParaRPr kumimoji="1" lang="zh-CN" altLang="en-US" sz="3300" dirty="0"/>
          </a:p>
        </p:txBody>
      </p:sp>
      <p:pic>
        <p:nvPicPr>
          <p:cNvPr id="4" name="图片 3" descr="Macintosh HD:Users:liulei:Desktop:未命名.tif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5570" y="1264042"/>
            <a:ext cx="6902824" cy="4525525"/>
          </a:xfrm>
          <a:prstGeom prst="rect">
            <a:avLst/>
          </a:prstGeom>
          <a:noFill/>
          <a:ln>
            <a:noFill/>
          </a:ln>
        </p:spPr>
      </p:pic>
      <p:sp>
        <p:nvSpPr>
          <p:cNvPr id="5" name="文本框 4">
            <a:extLst>
              <a:ext uri="{FF2B5EF4-FFF2-40B4-BE49-F238E27FC236}">
                <a16:creationId xmlns:a16="http://schemas.microsoft.com/office/drawing/2014/main" id="{8D7A146B-14FA-42B2-8A64-0876E4EA042F}"/>
              </a:ext>
            </a:extLst>
          </p:cNvPr>
          <p:cNvSpPr txBox="1"/>
          <p:nvPr/>
        </p:nvSpPr>
        <p:spPr>
          <a:xfrm>
            <a:off x="-1" y="5935629"/>
            <a:ext cx="9144001" cy="738664"/>
          </a:xfrm>
          <a:prstGeom prst="rect">
            <a:avLst/>
          </a:prstGeom>
          <a:noFill/>
        </p:spPr>
        <p:txBody>
          <a:bodyPr wrap="square" rtlCol="0">
            <a:spAutoFit/>
          </a:bodyPr>
          <a:lstStyle/>
          <a:p>
            <a:pPr algn="just"/>
            <a:r>
              <a:rPr kumimoji="1" lang="en-US" altLang="zh-CN" sz="2100" b="1" dirty="0">
                <a:solidFill>
                  <a:srgbClr val="0070C0"/>
                </a:solidFill>
              </a:rPr>
              <a:t>We design a policy decision tree in Linux kernel, combining all of the memory allocation policies together, and the kernel enables right policies for workloads.</a:t>
            </a:r>
            <a:endParaRPr kumimoji="1" lang="zh-CN" altLang="en-US" sz="2100" b="1" dirty="0">
              <a:solidFill>
                <a:srgbClr val="0070C0"/>
              </a:solidFill>
            </a:endParaRPr>
          </a:p>
        </p:txBody>
      </p:sp>
    </p:spTree>
    <p:extLst>
      <p:ext uri="{BB962C8B-B14F-4D97-AF65-F5344CB8AC3E}">
        <p14:creationId xmlns:p14="http://schemas.microsoft.com/office/powerpoint/2010/main" val="1718992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快照 2019-08-08 下午11.25.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0" y="2466916"/>
            <a:ext cx="8404175" cy="3534340"/>
          </a:xfrm>
          <a:prstGeom prst="rect">
            <a:avLst/>
          </a:prstGeom>
        </p:spPr>
      </p:pic>
      <p:sp>
        <p:nvSpPr>
          <p:cNvPr id="5" name="文本框 4"/>
          <p:cNvSpPr txBox="1"/>
          <p:nvPr/>
        </p:nvSpPr>
        <p:spPr>
          <a:xfrm>
            <a:off x="-1" y="6113187"/>
            <a:ext cx="9144001" cy="369332"/>
          </a:xfrm>
          <a:prstGeom prst="rect">
            <a:avLst/>
          </a:prstGeom>
          <a:noFill/>
        </p:spPr>
        <p:txBody>
          <a:bodyPr wrap="square" rtlCol="0">
            <a:spAutoFit/>
          </a:bodyPr>
          <a:lstStyle/>
          <a:p>
            <a:pPr algn="ctr"/>
            <a:r>
              <a:rPr kumimoji="1" lang="en-US" altLang="zh-CN" b="1" dirty="0"/>
              <a:t>Lei Liu, et al, Going Vertical in Memory Management, In ACM/IEEE ISCA, 2014</a:t>
            </a:r>
            <a:endParaRPr kumimoji="1" lang="zh-CN" altLang="en-US" b="1" dirty="0"/>
          </a:p>
        </p:txBody>
      </p:sp>
      <p:sp>
        <p:nvSpPr>
          <p:cNvPr id="6" name="标题 1"/>
          <p:cNvSpPr>
            <a:spLocks noGrp="1"/>
          </p:cNvSpPr>
          <p:nvPr>
            <p:ph type="title"/>
          </p:nvPr>
        </p:nvSpPr>
        <p:spPr>
          <a:xfrm>
            <a:off x="-689627" y="38887"/>
            <a:ext cx="10546403" cy="1143000"/>
          </a:xfrm>
        </p:spPr>
        <p:txBody>
          <a:bodyPr>
            <a:normAutofit/>
          </a:bodyPr>
          <a:lstStyle/>
          <a:p>
            <a:pPr>
              <a:lnSpc>
                <a:spcPct val="80000"/>
              </a:lnSpc>
            </a:pPr>
            <a:r>
              <a:rPr kumimoji="1" lang="en-US" altLang="zh-CN" sz="3450" dirty="0"/>
              <a:t>A Case in Practice on Customizing Buddy System </a:t>
            </a:r>
            <a:br>
              <a:rPr kumimoji="1" lang="en-US" altLang="zh-CN" sz="3450" dirty="0"/>
            </a:br>
            <a:r>
              <a:rPr kumimoji="1" lang="en-US" altLang="zh-CN" sz="3450" dirty="0"/>
              <a:t>in Linux Kernel @ Sys-Inventor Lab </a:t>
            </a:r>
            <a:endParaRPr kumimoji="1" lang="zh-CN" altLang="en-US" sz="3450" dirty="0"/>
          </a:p>
        </p:txBody>
      </p:sp>
      <p:sp>
        <p:nvSpPr>
          <p:cNvPr id="7" name="文本框 6"/>
          <p:cNvSpPr txBox="1"/>
          <p:nvPr/>
        </p:nvSpPr>
        <p:spPr>
          <a:xfrm>
            <a:off x="0" y="1223322"/>
            <a:ext cx="9144000" cy="1065933"/>
          </a:xfrm>
          <a:prstGeom prst="rect">
            <a:avLst/>
          </a:prstGeom>
          <a:noFill/>
        </p:spPr>
        <p:txBody>
          <a:bodyPr wrap="square" rtlCol="0">
            <a:spAutoFit/>
          </a:bodyPr>
          <a:lstStyle/>
          <a:p>
            <a:pPr algn="just">
              <a:lnSpc>
                <a:spcPct val="80000"/>
              </a:lnSpc>
            </a:pPr>
            <a:r>
              <a:rPr kumimoji="1" lang="en-US" altLang="zh-CN" sz="2600" b="1" dirty="0">
                <a:solidFill>
                  <a:schemeClr val="accent2">
                    <a:lumMod val="75000"/>
                  </a:schemeClr>
                </a:solidFill>
              </a:rPr>
              <a:t>A tiered buddy system, and each of them meets a specific memory allocation requirement. Two sub-buddy systems work cooperatively.    </a:t>
            </a:r>
            <a:endParaRPr kumimoji="1" lang="zh-CN" altLang="en-US" sz="2600" b="1" dirty="0">
              <a:solidFill>
                <a:schemeClr val="accent2">
                  <a:lumMod val="75000"/>
                </a:schemeClr>
              </a:solidFill>
            </a:endParaRPr>
          </a:p>
        </p:txBody>
      </p:sp>
    </p:spTree>
    <p:extLst>
      <p:ext uri="{BB962C8B-B14F-4D97-AF65-F5344CB8AC3E}">
        <p14:creationId xmlns:p14="http://schemas.microsoft.com/office/powerpoint/2010/main" val="3864075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未命名.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186" y="2577425"/>
            <a:ext cx="2523196" cy="1647537"/>
          </a:xfrm>
          <a:prstGeom prst="rect">
            <a:avLst/>
          </a:prstGeom>
        </p:spPr>
      </p:pic>
      <p:pic>
        <p:nvPicPr>
          <p:cNvPr id="6" name="图片 5" descr="未命名.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53" y="4535459"/>
            <a:ext cx="3081622" cy="1384632"/>
          </a:xfrm>
          <a:prstGeom prst="rect">
            <a:avLst/>
          </a:prstGeom>
        </p:spPr>
      </p:pic>
      <p:pic>
        <p:nvPicPr>
          <p:cNvPr id="11" name="图片 10" descr="应用图标.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6471" y="1658913"/>
            <a:ext cx="710370" cy="622919"/>
          </a:xfrm>
          <a:prstGeom prst="rect">
            <a:avLst/>
          </a:prstGeom>
        </p:spPr>
      </p:pic>
      <p:sp>
        <p:nvSpPr>
          <p:cNvPr id="12" name="矩形 11"/>
          <p:cNvSpPr/>
          <p:nvPr/>
        </p:nvSpPr>
        <p:spPr>
          <a:xfrm>
            <a:off x="5463341" y="2910888"/>
            <a:ext cx="2545130" cy="70978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5497980" y="2996726"/>
            <a:ext cx="2510491" cy="523220"/>
          </a:xfrm>
          <a:prstGeom prst="rect">
            <a:avLst/>
          </a:prstGeom>
          <a:noFill/>
        </p:spPr>
        <p:txBody>
          <a:bodyPr wrap="square" rtlCol="0">
            <a:spAutoFit/>
          </a:bodyPr>
          <a:lstStyle/>
          <a:p>
            <a:r>
              <a:rPr kumimoji="1" lang="en-US" altLang="zh-CN" sz="2800" b="1" dirty="0"/>
              <a:t>     </a:t>
            </a:r>
            <a:r>
              <a:rPr kumimoji="1" lang="en-US" altLang="zh-CN" sz="2800" dirty="0"/>
              <a:t> Linux OS</a:t>
            </a:r>
            <a:endParaRPr kumimoji="1" lang="zh-CN" altLang="en-US" sz="2800" dirty="0"/>
          </a:p>
        </p:txBody>
      </p:sp>
      <p:pic>
        <p:nvPicPr>
          <p:cNvPr id="17" name="图片 16" descr="未命名.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7464" y="3907947"/>
            <a:ext cx="4430356" cy="2787143"/>
          </a:xfrm>
          <a:prstGeom prst="rect">
            <a:avLst/>
          </a:prstGeom>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7980" y="1697719"/>
            <a:ext cx="571947" cy="5263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图片 19"/>
          <p:cNvPicPr>
            <a:picLocks noChangeAspect="1"/>
          </p:cNvPicPr>
          <p:nvPr/>
        </p:nvPicPr>
        <p:blipFill>
          <a:blip r:embed="rId8"/>
          <a:stretch>
            <a:fillRect/>
          </a:stretch>
        </p:blipFill>
        <p:spPr>
          <a:xfrm>
            <a:off x="6370210" y="1675662"/>
            <a:ext cx="515829" cy="526356"/>
          </a:xfrm>
          <a:prstGeom prst="rect">
            <a:avLst/>
          </a:prstGeom>
        </p:spPr>
      </p:pic>
      <p:pic>
        <p:nvPicPr>
          <p:cNvPr id="2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9645" y="4401531"/>
            <a:ext cx="353192" cy="3250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 name="图片 21"/>
          <p:cNvPicPr>
            <a:picLocks noChangeAspect="1"/>
          </p:cNvPicPr>
          <p:nvPr/>
        </p:nvPicPr>
        <p:blipFill>
          <a:blip r:embed="rId8"/>
          <a:stretch>
            <a:fillRect/>
          </a:stretch>
        </p:blipFill>
        <p:spPr>
          <a:xfrm>
            <a:off x="7300858" y="4811145"/>
            <a:ext cx="369136" cy="376669"/>
          </a:xfrm>
          <a:prstGeom prst="rect">
            <a:avLst/>
          </a:prstGeom>
        </p:spPr>
      </p:pic>
      <p:pic>
        <p:nvPicPr>
          <p:cNvPr id="2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4114" y="6085351"/>
            <a:ext cx="353192" cy="3250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图片 23"/>
          <p:cNvPicPr>
            <a:picLocks noChangeAspect="1"/>
          </p:cNvPicPr>
          <p:nvPr/>
        </p:nvPicPr>
        <p:blipFill>
          <a:blip r:embed="rId8"/>
          <a:stretch>
            <a:fillRect/>
          </a:stretch>
        </p:blipFill>
        <p:spPr>
          <a:xfrm>
            <a:off x="8489592" y="6059121"/>
            <a:ext cx="369136" cy="376669"/>
          </a:xfrm>
          <a:prstGeom prst="rect">
            <a:avLst/>
          </a:prstGeom>
        </p:spPr>
      </p:pic>
      <p:pic>
        <p:nvPicPr>
          <p:cNvPr id="26" name="图片 25" descr="未命名.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398" y="1605877"/>
            <a:ext cx="3464959" cy="640806"/>
          </a:xfrm>
          <a:prstGeom prst="rect">
            <a:avLst/>
          </a:prstGeom>
        </p:spPr>
      </p:pic>
      <p:sp>
        <p:nvSpPr>
          <p:cNvPr id="27" name="文本框 26"/>
          <p:cNvSpPr txBox="1"/>
          <p:nvPr/>
        </p:nvSpPr>
        <p:spPr>
          <a:xfrm>
            <a:off x="0" y="24144"/>
            <a:ext cx="9132455" cy="584776"/>
          </a:xfrm>
          <a:prstGeom prst="rect">
            <a:avLst/>
          </a:prstGeom>
          <a:noFill/>
        </p:spPr>
        <p:txBody>
          <a:bodyPr wrap="square" rtlCol="0">
            <a:spAutoFit/>
          </a:bodyPr>
          <a:lstStyle/>
          <a:p>
            <a:pPr algn="ctr"/>
            <a:r>
              <a:rPr kumimoji="1" lang="en-US" altLang="zh-CN" sz="3200" b="1" dirty="0">
                <a:latin typeface="+mj-lt"/>
                <a:ea typeface="黑体"/>
                <a:cs typeface="黑体"/>
              </a:rPr>
              <a:t>Optimizing the data mapping</a:t>
            </a:r>
            <a:endParaRPr kumimoji="1" lang="zh-CN" altLang="en-US" sz="3200" b="1" dirty="0">
              <a:latin typeface="+mj-lt"/>
              <a:ea typeface="黑体"/>
              <a:cs typeface="黑体"/>
            </a:endParaRPr>
          </a:p>
        </p:txBody>
      </p:sp>
      <p:sp>
        <p:nvSpPr>
          <p:cNvPr id="28" name="矩形 27"/>
          <p:cNvSpPr/>
          <p:nvPr/>
        </p:nvSpPr>
        <p:spPr>
          <a:xfrm>
            <a:off x="1606" y="559765"/>
            <a:ext cx="9147812" cy="446276"/>
          </a:xfrm>
          <a:prstGeom prst="rect">
            <a:avLst/>
          </a:prstGeom>
        </p:spPr>
        <p:txBody>
          <a:bodyPr wrap="square">
            <a:spAutoFit/>
          </a:bodyPr>
          <a:lstStyle/>
          <a:p>
            <a:pPr algn="ctr"/>
            <a:r>
              <a:rPr lang="en-US" altLang="zh-CN" sz="2300" b="1" dirty="0">
                <a:solidFill>
                  <a:srgbClr val="3366FF"/>
                </a:solidFill>
                <a:latin typeface="+mj-lt"/>
                <a:ea typeface="黑体"/>
                <a:cs typeface="黑体"/>
              </a:rPr>
              <a:t>Memory conflicts are reduced across memory hierarchy</a:t>
            </a:r>
            <a:endParaRPr lang="zh-CN" altLang="en-US" sz="2300" b="1" dirty="0">
              <a:solidFill>
                <a:srgbClr val="3366FF"/>
              </a:solidFill>
              <a:latin typeface="+mj-lt"/>
              <a:ea typeface="黑体"/>
              <a:cs typeface="黑体"/>
            </a:endParaRPr>
          </a:p>
        </p:txBody>
      </p:sp>
      <p:sp>
        <p:nvSpPr>
          <p:cNvPr id="33" name="右箭头 32"/>
          <p:cNvSpPr/>
          <p:nvPr/>
        </p:nvSpPr>
        <p:spPr>
          <a:xfrm rot="10800000">
            <a:off x="4563127" y="1913837"/>
            <a:ext cx="382458" cy="254028"/>
          </a:xfrm>
          <a:prstGeom prst="rightArrow">
            <a:avLst/>
          </a:prstGeom>
          <a:solidFill>
            <a:srgbClr val="FF0000"/>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4" name="文本框 33"/>
          <p:cNvSpPr txBox="1"/>
          <p:nvPr/>
        </p:nvSpPr>
        <p:spPr>
          <a:xfrm>
            <a:off x="6069927" y="1090596"/>
            <a:ext cx="1314302" cy="369332"/>
          </a:xfrm>
          <a:prstGeom prst="rect">
            <a:avLst/>
          </a:prstGeom>
          <a:noFill/>
        </p:spPr>
        <p:txBody>
          <a:bodyPr wrap="square" rtlCol="0">
            <a:spAutoFit/>
          </a:bodyPr>
          <a:lstStyle/>
          <a:p>
            <a:r>
              <a:rPr kumimoji="1" lang="en-US" altLang="zh-CN" b="1" dirty="0">
                <a:latin typeface="Heiti SC Light"/>
                <a:ea typeface="Heiti SC Light"/>
                <a:cs typeface="Heiti SC Light"/>
              </a:rPr>
              <a:t>Real World</a:t>
            </a:r>
            <a:endParaRPr kumimoji="1" lang="zh-CN" altLang="en-US" b="1" dirty="0">
              <a:latin typeface="Heiti SC Light"/>
              <a:ea typeface="Heiti SC Light"/>
              <a:cs typeface="Heiti SC Light"/>
            </a:endParaRPr>
          </a:p>
        </p:txBody>
      </p:sp>
      <p:sp>
        <p:nvSpPr>
          <p:cNvPr id="35" name="文本框 34"/>
          <p:cNvSpPr txBox="1"/>
          <p:nvPr/>
        </p:nvSpPr>
        <p:spPr>
          <a:xfrm>
            <a:off x="1480882" y="1113686"/>
            <a:ext cx="1914510" cy="369332"/>
          </a:xfrm>
          <a:prstGeom prst="rect">
            <a:avLst/>
          </a:prstGeom>
          <a:noFill/>
        </p:spPr>
        <p:txBody>
          <a:bodyPr wrap="square" rtlCol="0">
            <a:spAutoFit/>
          </a:bodyPr>
          <a:lstStyle/>
          <a:p>
            <a:pPr algn="ctr"/>
            <a:r>
              <a:rPr kumimoji="1" lang="en-US" altLang="zh-CN" b="1" dirty="0">
                <a:ea typeface="Heiti SC Light"/>
                <a:cs typeface="Heiti SC Light"/>
              </a:rPr>
              <a:t>Our System</a:t>
            </a:r>
            <a:endParaRPr kumimoji="1" lang="zh-CN" altLang="en-US" b="1" dirty="0">
              <a:ea typeface="Heiti SC Light"/>
              <a:cs typeface="Heiti SC Light"/>
            </a:endParaRPr>
          </a:p>
        </p:txBody>
      </p:sp>
      <p:sp>
        <p:nvSpPr>
          <p:cNvPr id="36" name="右箭头 35"/>
          <p:cNvSpPr/>
          <p:nvPr/>
        </p:nvSpPr>
        <p:spPr>
          <a:xfrm rot="10800000">
            <a:off x="4558135" y="3231793"/>
            <a:ext cx="382458" cy="254028"/>
          </a:xfrm>
          <a:prstGeom prst="rightArrow">
            <a:avLst/>
          </a:prstGeom>
          <a:solidFill>
            <a:srgbClr val="FF0000"/>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7" name="圆角矩形 36"/>
          <p:cNvSpPr/>
          <p:nvPr/>
        </p:nvSpPr>
        <p:spPr>
          <a:xfrm>
            <a:off x="357909" y="1113686"/>
            <a:ext cx="4017818" cy="4943125"/>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8" name="右箭头 37"/>
          <p:cNvSpPr/>
          <p:nvPr/>
        </p:nvSpPr>
        <p:spPr>
          <a:xfrm>
            <a:off x="4607416" y="4873543"/>
            <a:ext cx="382458" cy="254028"/>
          </a:xfrm>
          <a:prstGeom prst="rightArrow">
            <a:avLst/>
          </a:prstGeom>
          <a:solidFill>
            <a:srgbClr val="008000"/>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0" name="文本框 39"/>
          <p:cNvSpPr txBox="1"/>
          <p:nvPr/>
        </p:nvSpPr>
        <p:spPr>
          <a:xfrm>
            <a:off x="4311738" y="2141529"/>
            <a:ext cx="1304617" cy="369332"/>
          </a:xfrm>
          <a:prstGeom prst="rect">
            <a:avLst/>
          </a:prstGeom>
          <a:noFill/>
        </p:spPr>
        <p:txBody>
          <a:bodyPr wrap="square" rtlCol="0">
            <a:spAutoFit/>
          </a:bodyPr>
          <a:lstStyle/>
          <a:p>
            <a:r>
              <a:rPr kumimoji="1" lang="en-US" altLang="zh-CN" b="1" dirty="0">
                <a:latin typeface="Arial" panose="020B0604020202020204" pitchFamily="34" charset="0"/>
                <a:ea typeface="黑体"/>
                <a:cs typeface="Arial" panose="020B0604020202020204" pitchFamily="34" charset="0"/>
              </a:rPr>
              <a:t>Sampling</a:t>
            </a:r>
            <a:endParaRPr kumimoji="1" lang="zh-CN" altLang="en-US" b="1" dirty="0">
              <a:latin typeface="Arial" panose="020B0604020202020204" pitchFamily="34" charset="0"/>
              <a:ea typeface="黑体"/>
              <a:cs typeface="Arial" panose="020B0604020202020204" pitchFamily="34" charset="0"/>
            </a:endParaRPr>
          </a:p>
        </p:txBody>
      </p:sp>
      <p:sp>
        <p:nvSpPr>
          <p:cNvPr id="41" name="文本框 40"/>
          <p:cNvSpPr txBox="1"/>
          <p:nvPr/>
        </p:nvSpPr>
        <p:spPr>
          <a:xfrm>
            <a:off x="4326033" y="3470251"/>
            <a:ext cx="1238320" cy="369332"/>
          </a:xfrm>
          <a:prstGeom prst="rect">
            <a:avLst/>
          </a:prstGeom>
          <a:noFill/>
        </p:spPr>
        <p:txBody>
          <a:bodyPr wrap="square" rtlCol="0">
            <a:spAutoFit/>
          </a:bodyPr>
          <a:lstStyle/>
          <a:p>
            <a:r>
              <a:rPr kumimoji="1" lang="en-US" altLang="zh-CN" b="1" dirty="0">
                <a:latin typeface="Arial" panose="020B0604020202020204" pitchFamily="34" charset="0"/>
                <a:ea typeface="黑体"/>
                <a:cs typeface="Arial" panose="020B0604020202020204" pitchFamily="34" charset="0"/>
              </a:rPr>
              <a:t>Decision</a:t>
            </a:r>
            <a:endParaRPr kumimoji="1" lang="zh-CN" altLang="en-US" b="1" dirty="0">
              <a:latin typeface="Arial" panose="020B0604020202020204" pitchFamily="34" charset="0"/>
              <a:ea typeface="黑体"/>
              <a:cs typeface="Arial" panose="020B0604020202020204" pitchFamily="34" charset="0"/>
            </a:endParaRPr>
          </a:p>
        </p:txBody>
      </p:sp>
      <p:sp>
        <p:nvSpPr>
          <p:cNvPr id="42" name="文本框 41"/>
          <p:cNvSpPr txBox="1"/>
          <p:nvPr/>
        </p:nvSpPr>
        <p:spPr>
          <a:xfrm>
            <a:off x="4358503" y="5077876"/>
            <a:ext cx="1452138" cy="369332"/>
          </a:xfrm>
          <a:prstGeom prst="rect">
            <a:avLst/>
          </a:prstGeom>
          <a:noFill/>
        </p:spPr>
        <p:txBody>
          <a:bodyPr wrap="square" rtlCol="0">
            <a:spAutoFit/>
          </a:bodyPr>
          <a:lstStyle/>
          <a:p>
            <a:r>
              <a:rPr kumimoji="1" lang="en-US" altLang="zh-CN" b="1" dirty="0">
                <a:latin typeface="Arial" panose="020B0604020202020204" pitchFamily="34" charset="0"/>
                <a:ea typeface="黑体"/>
                <a:cs typeface="Arial" panose="020B0604020202020204" pitchFamily="34" charset="0"/>
              </a:rPr>
              <a:t>Allocation</a:t>
            </a:r>
            <a:endParaRPr kumimoji="1" lang="zh-CN" altLang="en-US" b="1" dirty="0">
              <a:latin typeface="Arial" panose="020B0604020202020204" pitchFamily="34" charset="0"/>
              <a:ea typeface="黑体"/>
              <a:cs typeface="Arial" panose="020B0604020202020204" pitchFamily="34" charset="0"/>
            </a:endParaRPr>
          </a:p>
        </p:txBody>
      </p:sp>
      <p:cxnSp>
        <p:nvCxnSpPr>
          <p:cNvPr id="43" name="直线连接符 42"/>
          <p:cNvCxnSpPr/>
          <p:nvPr/>
        </p:nvCxnSpPr>
        <p:spPr>
          <a:xfrm>
            <a:off x="5445244" y="2550432"/>
            <a:ext cx="3413484" cy="0"/>
          </a:xfrm>
          <a:prstGeom prst="line">
            <a:avLst/>
          </a:prstGeom>
          <a:ln>
            <a:prstDash val="dot"/>
          </a:ln>
          <a:effectLst/>
        </p:spPr>
        <p:style>
          <a:lnRef idx="2">
            <a:schemeClr val="accent1"/>
          </a:lnRef>
          <a:fillRef idx="0">
            <a:schemeClr val="accent1"/>
          </a:fillRef>
          <a:effectRef idx="1">
            <a:schemeClr val="accent1"/>
          </a:effectRef>
          <a:fontRef idx="minor">
            <a:schemeClr val="tx1"/>
          </a:fontRef>
        </p:style>
      </p:cxnSp>
      <p:cxnSp>
        <p:nvCxnSpPr>
          <p:cNvPr id="45" name="直线连接符 44"/>
          <p:cNvCxnSpPr/>
          <p:nvPr/>
        </p:nvCxnSpPr>
        <p:spPr>
          <a:xfrm>
            <a:off x="5497980" y="3889278"/>
            <a:ext cx="3413484" cy="0"/>
          </a:xfrm>
          <a:prstGeom prst="line">
            <a:avLst/>
          </a:prstGeom>
          <a:ln>
            <a:prstDash val="dot"/>
          </a:ln>
          <a:effectLst/>
        </p:spPr>
        <p:style>
          <a:lnRef idx="2">
            <a:schemeClr val="accent1"/>
          </a:lnRef>
          <a:fillRef idx="0">
            <a:schemeClr val="accent1"/>
          </a:fillRef>
          <a:effectRef idx="1">
            <a:schemeClr val="accent1"/>
          </a:effectRef>
          <a:fontRef idx="minor">
            <a:schemeClr val="tx1"/>
          </a:fontRef>
        </p:style>
      </p:cxnSp>
      <p:sp>
        <p:nvSpPr>
          <p:cNvPr id="46" name="文本框 45"/>
          <p:cNvSpPr txBox="1"/>
          <p:nvPr/>
        </p:nvSpPr>
        <p:spPr>
          <a:xfrm>
            <a:off x="8056102" y="1729171"/>
            <a:ext cx="1314302" cy="3416320"/>
          </a:xfrm>
          <a:prstGeom prst="rect">
            <a:avLst/>
          </a:prstGeom>
          <a:noFill/>
        </p:spPr>
        <p:txBody>
          <a:bodyPr wrap="square" rtlCol="0">
            <a:spAutoFit/>
          </a:bodyPr>
          <a:lstStyle/>
          <a:p>
            <a:r>
              <a:rPr kumimoji="1" lang="en-US" altLang="zh-CN" b="1" dirty="0">
                <a:ea typeface="黑体"/>
                <a:cs typeface="黑体"/>
              </a:rPr>
              <a:t>App</a:t>
            </a:r>
          </a:p>
          <a:p>
            <a:endParaRPr kumimoji="1" lang="en-US" altLang="zh-CN" b="1" dirty="0">
              <a:latin typeface="Heiti SC Light"/>
              <a:ea typeface="Heiti SC Light"/>
              <a:cs typeface="Heiti SC Light"/>
            </a:endParaRPr>
          </a:p>
          <a:p>
            <a:endParaRPr kumimoji="1" lang="en-US" altLang="zh-CN" b="1" dirty="0">
              <a:latin typeface="Heiti SC Light"/>
              <a:ea typeface="Heiti SC Light"/>
              <a:cs typeface="Heiti SC Light"/>
            </a:endParaRPr>
          </a:p>
          <a:p>
            <a:endParaRPr kumimoji="1" lang="en-US" altLang="zh-CN" b="1" dirty="0">
              <a:latin typeface="Heiti SC Light"/>
              <a:ea typeface="Heiti SC Light"/>
              <a:cs typeface="Heiti SC Light"/>
            </a:endParaRPr>
          </a:p>
          <a:p>
            <a:endParaRPr kumimoji="1" lang="en-US" altLang="zh-CN" b="1" dirty="0">
              <a:latin typeface="Heiti SC Light"/>
              <a:ea typeface="Heiti SC Light"/>
              <a:cs typeface="Heiti SC Light"/>
            </a:endParaRPr>
          </a:p>
          <a:p>
            <a:r>
              <a:rPr kumimoji="1" lang="en-US" altLang="zh-CN" b="1" dirty="0">
                <a:ea typeface="Heiti SC Light"/>
                <a:cs typeface="Heiti SC Light"/>
              </a:rPr>
              <a:t>OS</a:t>
            </a:r>
          </a:p>
          <a:p>
            <a:endParaRPr kumimoji="1" lang="en-US" altLang="zh-CN" b="1" dirty="0">
              <a:latin typeface="Heiti SC Light"/>
              <a:ea typeface="Heiti SC Light"/>
              <a:cs typeface="Heiti SC Light"/>
            </a:endParaRPr>
          </a:p>
          <a:p>
            <a:endParaRPr kumimoji="1" lang="en-US" altLang="zh-CN" b="1" dirty="0">
              <a:latin typeface="Heiti SC Light"/>
              <a:ea typeface="Heiti SC Light"/>
              <a:cs typeface="Heiti SC Light"/>
            </a:endParaRPr>
          </a:p>
          <a:p>
            <a:endParaRPr kumimoji="1" lang="en-US" altLang="zh-CN" b="1" dirty="0">
              <a:latin typeface="Heiti SC Light"/>
              <a:ea typeface="Heiti SC Light"/>
              <a:cs typeface="Heiti SC Light"/>
            </a:endParaRPr>
          </a:p>
          <a:p>
            <a:endParaRPr kumimoji="1" lang="en-US" altLang="zh-CN" b="1" dirty="0">
              <a:latin typeface="Heiti SC Light"/>
              <a:ea typeface="Heiti SC Light"/>
              <a:cs typeface="Heiti SC Light"/>
            </a:endParaRPr>
          </a:p>
          <a:p>
            <a:endParaRPr kumimoji="1" lang="en-US" altLang="zh-CN" b="1" dirty="0">
              <a:latin typeface="Heiti SC Light"/>
              <a:ea typeface="Heiti SC Light"/>
              <a:cs typeface="Heiti SC Light"/>
            </a:endParaRPr>
          </a:p>
          <a:p>
            <a:r>
              <a:rPr kumimoji="1" lang="en-US" altLang="zh-CN" b="1" dirty="0">
                <a:ea typeface="Heiti SC Light"/>
                <a:cs typeface="Heiti SC Light"/>
              </a:rPr>
              <a:t>Arch.</a:t>
            </a:r>
            <a:endParaRPr kumimoji="1" lang="zh-CN" altLang="en-US" b="1" dirty="0">
              <a:ea typeface="Heiti SC Light"/>
              <a:cs typeface="Heiti SC Light"/>
            </a:endParaRPr>
          </a:p>
        </p:txBody>
      </p:sp>
      <p:cxnSp>
        <p:nvCxnSpPr>
          <p:cNvPr id="47" name="直线箭头连接符 46"/>
          <p:cNvCxnSpPr/>
          <p:nvPr/>
        </p:nvCxnSpPr>
        <p:spPr>
          <a:xfrm>
            <a:off x="2366818" y="2281832"/>
            <a:ext cx="0" cy="32999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48" name="直线箭头连接符 47"/>
          <p:cNvCxnSpPr/>
          <p:nvPr/>
        </p:nvCxnSpPr>
        <p:spPr>
          <a:xfrm>
            <a:off x="2366818" y="4185734"/>
            <a:ext cx="0" cy="32999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pic>
        <p:nvPicPr>
          <p:cNvPr id="32"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19784" y="4904514"/>
            <a:ext cx="337496" cy="283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9" name="图片 38"/>
          <p:cNvPicPr>
            <a:picLocks noChangeAspect="1"/>
          </p:cNvPicPr>
          <p:nvPr/>
        </p:nvPicPr>
        <p:blipFill>
          <a:blip r:embed="rId11"/>
          <a:stretch>
            <a:fillRect/>
          </a:stretch>
        </p:blipFill>
        <p:spPr>
          <a:xfrm>
            <a:off x="6886039" y="4435217"/>
            <a:ext cx="291353" cy="291353"/>
          </a:xfrm>
          <a:prstGeom prst="rect">
            <a:avLst/>
          </a:prstGeom>
        </p:spPr>
      </p:pic>
      <p:pic>
        <p:nvPicPr>
          <p:cNvPr id="4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3668" y="6100729"/>
            <a:ext cx="337496" cy="283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9" name="图片 48"/>
          <p:cNvPicPr>
            <a:picLocks noChangeAspect="1"/>
          </p:cNvPicPr>
          <p:nvPr/>
        </p:nvPicPr>
        <p:blipFill>
          <a:blip r:embed="rId11"/>
          <a:stretch>
            <a:fillRect/>
          </a:stretch>
        </p:blipFill>
        <p:spPr>
          <a:xfrm>
            <a:off x="7612829" y="6085351"/>
            <a:ext cx="291353" cy="291353"/>
          </a:xfrm>
          <a:prstGeom prst="rect">
            <a:avLst/>
          </a:prstGeom>
        </p:spPr>
      </p:pic>
      <p:sp>
        <p:nvSpPr>
          <p:cNvPr id="2" name="文本框 1"/>
          <p:cNvSpPr txBox="1"/>
          <p:nvPr/>
        </p:nvSpPr>
        <p:spPr>
          <a:xfrm>
            <a:off x="2660320" y="2205966"/>
            <a:ext cx="1559037" cy="338554"/>
          </a:xfrm>
          <a:prstGeom prst="rect">
            <a:avLst/>
          </a:prstGeom>
          <a:noFill/>
        </p:spPr>
        <p:txBody>
          <a:bodyPr wrap="square" rtlCol="0">
            <a:spAutoFit/>
          </a:bodyPr>
          <a:lstStyle/>
          <a:p>
            <a:r>
              <a:rPr kumimoji="1" lang="en-US" altLang="zh-CN" sz="1600" b="1" dirty="0">
                <a:latin typeface="Arial" panose="020B0604020202020204" pitchFamily="34" charset="0"/>
                <a:ea typeface="黑体"/>
                <a:cs typeface="Arial" panose="020B0604020202020204" pitchFamily="34" charset="0"/>
              </a:rPr>
              <a:t>Perf. Model</a:t>
            </a:r>
            <a:endParaRPr kumimoji="1" lang="zh-CN" altLang="en-US" sz="1600" b="1" dirty="0">
              <a:latin typeface="Arial" panose="020B0604020202020204" pitchFamily="34" charset="0"/>
              <a:ea typeface="黑体"/>
              <a:cs typeface="Arial" panose="020B0604020202020204" pitchFamily="34" charset="0"/>
            </a:endParaRPr>
          </a:p>
        </p:txBody>
      </p:sp>
      <p:sp>
        <p:nvSpPr>
          <p:cNvPr id="50" name="文本框 49"/>
          <p:cNvSpPr txBox="1"/>
          <p:nvPr/>
        </p:nvSpPr>
        <p:spPr>
          <a:xfrm>
            <a:off x="2373270" y="4158618"/>
            <a:ext cx="2669154" cy="338554"/>
          </a:xfrm>
          <a:prstGeom prst="rect">
            <a:avLst/>
          </a:prstGeom>
          <a:noFill/>
        </p:spPr>
        <p:txBody>
          <a:bodyPr wrap="square" rtlCol="0">
            <a:spAutoFit/>
          </a:bodyPr>
          <a:lstStyle/>
          <a:p>
            <a:r>
              <a:rPr kumimoji="1" lang="en-US" altLang="zh-CN" sz="1600" b="1" dirty="0">
                <a:latin typeface="Arial" panose="020B0604020202020204" pitchFamily="34" charset="0"/>
                <a:ea typeface="黑体"/>
                <a:cs typeface="Arial" panose="020B0604020202020204" pitchFamily="34" charset="0"/>
              </a:rPr>
              <a:t>Resource</a:t>
            </a:r>
            <a:r>
              <a:rPr kumimoji="1" lang="zh-CN" altLang="en-US" sz="1600" b="1" dirty="0">
                <a:latin typeface="Arial" panose="020B0604020202020204" pitchFamily="34" charset="0"/>
                <a:ea typeface="黑体"/>
                <a:cs typeface="Arial" panose="020B0604020202020204" pitchFamily="34" charset="0"/>
              </a:rPr>
              <a:t> </a:t>
            </a:r>
            <a:r>
              <a:rPr kumimoji="1" lang="en-US" altLang="zh-CN" sz="1600" b="1" dirty="0">
                <a:latin typeface="Arial" panose="020B0604020202020204" pitchFamily="34" charset="0"/>
                <a:ea typeface="黑体"/>
                <a:cs typeface="Arial" panose="020B0604020202020204" pitchFamily="34" charset="0"/>
              </a:rPr>
              <a:t>Allocation</a:t>
            </a:r>
            <a:endParaRPr kumimoji="1" lang="zh-CN" altLang="en-US" sz="1600" b="1" dirty="0">
              <a:latin typeface="Arial" panose="020B0604020202020204" pitchFamily="34" charset="0"/>
              <a:ea typeface="黑体"/>
              <a:cs typeface="Arial" panose="020B0604020202020204" pitchFamily="34" charset="0"/>
            </a:endParaRPr>
          </a:p>
        </p:txBody>
      </p:sp>
      <p:cxnSp>
        <p:nvCxnSpPr>
          <p:cNvPr id="51" name="直线箭头连接符 50"/>
          <p:cNvCxnSpPr/>
          <p:nvPr/>
        </p:nvCxnSpPr>
        <p:spPr>
          <a:xfrm>
            <a:off x="8724082" y="2278961"/>
            <a:ext cx="0" cy="2760781"/>
          </a:xfrm>
          <a:prstGeom prst="straightConnector1">
            <a:avLst/>
          </a:prstGeom>
          <a:ln w="3810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 name="文本框 2"/>
          <p:cNvSpPr txBox="1"/>
          <p:nvPr/>
        </p:nvSpPr>
        <p:spPr>
          <a:xfrm>
            <a:off x="8770180" y="2204395"/>
            <a:ext cx="461665" cy="2970024"/>
          </a:xfrm>
          <a:prstGeom prst="rect">
            <a:avLst/>
          </a:prstGeom>
          <a:noFill/>
        </p:spPr>
        <p:txBody>
          <a:bodyPr vert="eaVert" wrap="square" rtlCol="0">
            <a:spAutoFit/>
          </a:bodyPr>
          <a:lstStyle/>
          <a:p>
            <a:r>
              <a:rPr kumimoji="1" lang="en-US" altLang="zh-CN" b="1" dirty="0">
                <a:latin typeface="Arial" panose="020B0604020202020204" pitchFamily="34" charset="0"/>
                <a:ea typeface="黑体"/>
                <a:cs typeface="Arial" panose="020B0604020202020204" pitchFamily="34" charset="0"/>
              </a:rPr>
              <a:t>App-Arch.-Aware Mapping</a:t>
            </a:r>
            <a:endParaRPr kumimoji="1" lang="zh-CN" altLang="en-US" b="1" dirty="0">
              <a:latin typeface="Arial" panose="020B0604020202020204" pitchFamily="34" charset="0"/>
              <a:ea typeface="黑体"/>
              <a:cs typeface="Arial" panose="020B0604020202020204" pitchFamily="34" charset="0"/>
            </a:endParaRPr>
          </a:p>
        </p:txBody>
      </p:sp>
      <p:sp>
        <p:nvSpPr>
          <p:cNvPr id="52" name="文本框 51">
            <a:extLst>
              <a:ext uri="{FF2B5EF4-FFF2-40B4-BE49-F238E27FC236}">
                <a16:creationId xmlns:a16="http://schemas.microsoft.com/office/drawing/2014/main" id="{6D678F7A-F23A-4691-AF22-A73816C1C4A2}"/>
              </a:ext>
            </a:extLst>
          </p:cNvPr>
          <p:cNvSpPr txBox="1"/>
          <p:nvPr/>
        </p:nvSpPr>
        <p:spPr>
          <a:xfrm>
            <a:off x="-78802" y="6274100"/>
            <a:ext cx="5722893" cy="523220"/>
          </a:xfrm>
          <a:prstGeom prst="rect">
            <a:avLst/>
          </a:prstGeom>
          <a:noFill/>
        </p:spPr>
        <p:txBody>
          <a:bodyPr wrap="square" rtlCol="0">
            <a:spAutoFit/>
          </a:bodyPr>
          <a:lstStyle/>
          <a:p>
            <a:r>
              <a:rPr kumimoji="1" lang="en-US" altLang="zh-CN" sz="1400" b="1" dirty="0"/>
              <a:t>Lei Liu et al. Going Vertical in Memory Management, ISCA-2014</a:t>
            </a:r>
          </a:p>
          <a:p>
            <a:r>
              <a:rPr kumimoji="1" lang="en-US" altLang="zh-CN" sz="1400" b="1" dirty="0"/>
              <a:t>Lei Liu et al. Rethinking Memory Management in Modern OS, IEEE TC-2016</a:t>
            </a:r>
            <a:endParaRPr kumimoji="1" lang="zh-CN" altLang="en-US" sz="1400" b="1" dirty="0"/>
          </a:p>
        </p:txBody>
      </p:sp>
    </p:spTree>
    <p:extLst>
      <p:ext uri="{BB962C8B-B14F-4D97-AF65-F5344CB8AC3E}">
        <p14:creationId xmlns:p14="http://schemas.microsoft.com/office/powerpoint/2010/main" val="422971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P spid="38" grpId="0" animBg="1"/>
      <p:bldP spid="40" grpId="0"/>
      <p:bldP spid="41" grpId="0"/>
      <p:bldP spid="4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75094-5309-499C-BE54-5E9A842A4D04}"/>
              </a:ext>
            </a:extLst>
          </p:cNvPr>
          <p:cNvSpPr>
            <a:spLocks noGrp="1"/>
          </p:cNvSpPr>
          <p:nvPr>
            <p:ph type="title"/>
          </p:nvPr>
        </p:nvSpPr>
        <p:spPr/>
        <p:txBody>
          <a:bodyPr/>
          <a:lstStyle/>
          <a:p>
            <a:r>
              <a:rPr lang="en-US" altLang="zh-CN" dirty="0"/>
              <a:t>Overall Performance</a:t>
            </a:r>
            <a:endParaRPr lang="zh-CN" altLang="en-US" dirty="0"/>
          </a:p>
        </p:txBody>
      </p:sp>
      <p:pic>
        <p:nvPicPr>
          <p:cNvPr id="3" name="图片 2" descr="屏幕快照 2019-12-06 下午2.24.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643" y="1569767"/>
            <a:ext cx="7235326" cy="3718465"/>
          </a:xfrm>
          <a:prstGeom prst="rect">
            <a:avLst/>
          </a:prstGeom>
        </p:spPr>
      </p:pic>
      <p:sp>
        <p:nvSpPr>
          <p:cNvPr id="4" name="文本框 3">
            <a:extLst>
              <a:ext uri="{FF2B5EF4-FFF2-40B4-BE49-F238E27FC236}">
                <a16:creationId xmlns:a16="http://schemas.microsoft.com/office/drawing/2014/main" id="{1C9B6891-42C5-40DE-A788-A9D6760E6368}"/>
              </a:ext>
            </a:extLst>
          </p:cNvPr>
          <p:cNvSpPr txBox="1"/>
          <p:nvPr/>
        </p:nvSpPr>
        <p:spPr>
          <a:xfrm>
            <a:off x="0" y="5440361"/>
            <a:ext cx="9144001" cy="1061829"/>
          </a:xfrm>
          <a:prstGeom prst="rect">
            <a:avLst/>
          </a:prstGeom>
          <a:noFill/>
        </p:spPr>
        <p:txBody>
          <a:bodyPr wrap="square" rtlCol="0">
            <a:spAutoFit/>
          </a:bodyPr>
          <a:lstStyle/>
          <a:p>
            <a:pPr algn="just"/>
            <a:r>
              <a:rPr kumimoji="1" lang="en-US" altLang="zh-CN" sz="2100" b="1" dirty="0">
                <a:solidFill>
                  <a:srgbClr val="0070C0"/>
                </a:solidFill>
              </a:rPr>
              <a:t>Our system’s overall performance is positive. It outperforms the single level partitioning approaches, bringing 21% benefits to the unmodified kernel. More results can be found in our paper (ISCA-2014 and TC-2016). </a:t>
            </a:r>
            <a:endParaRPr kumimoji="1" lang="zh-CN" altLang="en-US" sz="2100" b="1" dirty="0">
              <a:solidFill>
                <a:srgbClr val="0070C0"/>
              </a:solidFill>
            </a:endParaRPr>
          </a:p>
        </p:txBody>
      </p:sp>
    </p:spTree>
    <p:extLst>
      <p:ext uri="{BB962C8B-B14F-4D97-AF65-F5344CB8AC3E}">
        <p14:creationId xmlns:p14="http://schemas.microsoft.com/office/powerpoint/2010/main" val="2839124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9437AD-4F07-4EF7-9278-776F25811557}"/>
              </a:ext>
            </a:extLst>
          </p:cNvPr>
          <p:cNvSpPr>
            <a:spLocks noGrp="1"/>
          </p:cNvSpPr>
          <p:nvPr>
            <p:ph type="title"/>
          </p:nvPr>
        </p:nvSpPr>
        <p:spPr>
          <a:xfrm>
            <a:off x="34831" y="2542255"/>
            <a:ext cx="9048205" cy="994172"/>
          </a:xfrm>
        </p:spPr>
        <p:txBody>
          <a:bodyPr>
            <a:normAutofit fontScale="90000"/>
          </a:bodyPr>
          <a:lstStyle/>
          <a:p>
            <a:pPr algn="just"/>
            <a:r>
              <a:rPr lang="en-US" altLang="zh-CN" b="1" dirty="0"/>
              <a:t>Topic 2: Hybrid memory management in OS for systems using NVM-DRAM</a:t>
            </a:r>
            <a:endParaRPr lang="zh-CN" altLang="en-US" b="1" dirty="0"/>
          </a:p>
        </p:txBody>
      </p:sp>
    </p:spTree>
    <p:extLst>
      <p:ext uri="{BB962C8B-B14F-4D97-AF65-F5344CB8AC3E}">
        <p14:creationId xmlns:p14="http://schemas.microsoft.com/office/powerpoint/2010/main" val="2392034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9437AD-4F07-4EF7-9278-776F25811557}"/>
              </a:ext>
            </a:extLst>
          </p:cNvPr>
          <p:cNvSpPr>
            <a:spLocks noGrp="1"/>
          </p:cNvSpPr>
          <p:nvPr>
            <p:ph type="title"/>
          </p:nvPr>
        </p:nvSpPr>
        <p:spPr>
          <a:xfrm>
            <a:off x="34831" y="2542255"/>
            <a:ext cx="9048205" cy="994172"/>
          </a:xfrm>
        </p:spPr>
        <p:txBody>
          <a:bodyPr>
            <a:normAutofit fontScale="90000"/>
          </a:bodyPr>
          <a:lstStyle/>
          <a:p>
            <a:r>
              <a:rPr lang="en-US" altLang="zh-CN" b="1" dirty="0"/>
              <a:t>Topic 1: Memory partitioning mechanism </a:t>
            </a:r>
            <a:endParaRPr lang="zh-CN" altLang="en-US" dirty="0"/>
          </a:p>
        </p:txBody>
      </p:sp>
    </p:spTree>
    <p:extLst>
      <p:ext uri="{BB962C8B-B14F-4D97-AF65-F5344CB8AC3E}">
        <p14:creationId xmlns:p14="http://schemas.microsoft.com/office/powerpoint/2010/main" val="3289359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372547-1D1D-4C6E-A3A4-7958DAA55F68}"/>
              </a:ext>
            </a:extLst>
          </p:cNvPr>
          <p:cNvSpPr>
            <a:spLocks noGrp="1"/>
          </p:cNvSpPr>
          <p:nvPr>
            <p:ph type="title"/>
          </p:nvPr>
        </p:nvSpPr>
        <p:spPr>
          <a:xfrm>
            <a:off x="0" y="-87661"/>
            <a:ext cx="9144000" cy="1143000"/>
          </a:xfrm>
        </p:spPr>
        <p:txBody>
          <a:bodyPr/>
          <a:lstStyle/>
          <a:p>
            <a:r>
              <a:rPr lang="en-US" altLang="zh-CN" b="1" dirty="0"/>
              <a:t>Hybrid Memory System</a:t>
            </a:r>
            <a:endParaRPr lang="zh-CN" altLang="en-US" b="1" dirty="0"/>
          </a:p>
        </p:txBody>
      </p:sp>
      <p:pic>
        <p:nvPicPr>
          <p:cNvPr id="3" name="图片 2" descr="Macintosh HD:Users:liulei:Library:Containers:com.apple.mail:Data:Library:Mail Downloads:95CBC989-17C9-4692-8750-10AF2D644B1A:混合存储架构.jpg"/>
          <p:cNvPicPr/>
          <p:nvPr/>
        </p:nvPicPr>
        <p:blipFill>
          <a:blip r:embed="rId3">
            <a:extLst>
              <a:ext uri="{28A0092B-C50C-407E-A947-70E740481C1C}">
                <a14:useLocalDpi xmlns:a14="http://schemas.microsoft.com/office/drawing/2010/main" val="0"/>
              </a:ext>
            </a:extLst>
          </a:blip>
          <a:srcRect/>
          <a:stretch>
            <a:fillRect/>
          </a:stretch>
        </p:blipFill>
        <p:spPr bwMode="auto">
          <a:xfrm>
            <a:off x="1121365" y="1098462"/>
            <a:ext cx="6031791" cy="4207222"/>
          </a:xfrm>
          <a:prstGeom prst="rect">
            <a:avLst/>
          </a:prstGeom>
          <a:noFill/>
          <a:ln>
            <a:noFill/>
          </a:ln>
        </p:spPr>
      </p:pic>
      <p:sp>
        <p:nvSpPr>
          <p:cNvPr id="4" name="矩形 3"/>
          <p:cNvSpPr/>
          <p:nvPr/>
        </p:nvSpPr>
        <p:spPr>
          <a:xfrm>
            <a:off x="4114135" y="3457103"/>
            <a:ext cx="3163759" cy="1148983"/>
          </a:xfrm>
          <a:prstGeom prst="rect">
            <a:avLst/>
          </a:prstGeom>
          <a:noFill/>
          <a:ln w="571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5" name="文本框 4"/>
          <p:cNvSpPr txBox="1"/>
          <p:nvPr/>
        </p:nvSpPr>
        <p:spPr>
          <a:xfrm>
            <a:off x="301926" y="5426430"/>
            <a:ext cx="8773063" cy="1292662"/>
          </a:xfrm>
          <a:prstGeom prst="rect">
            <a:avLst/>
          </a:prstGeom>
          <a:noFill/>
        </p:spPr>
        <p:txBody>
          <a:bodyPr wrap="square" rtlCol="0">
            <a:spAutoFit/>
          </a:bodyPr>
          <a:lstStyle/>
          <a:p>
            <a:pPr marL="285750" indent="-285750">
              <a:buFontTx/>
              <a:buChar char="-"/>
            </a:pPr>
            <a:r>
              <a:rPr kumimoji="1" lang="en-US" altLang="zh-CN" sz="2600" b="1" dirty="0"/>
              <a:t>Challenges (a) – Hardware architecture logics</a:t>
            </a:r>
          </a:p>
          <a:p>
            <a:pPr marL="285750" indent="-285750">
              <a:buFontTx/>
              <a:buChar char="-"/>
            </a:pPr>
            <a:r>
              <a:rPr kumimoji="1" lang="en-US" altLang="zh-CN" sz="2600" b="1" dirty="0">
                <a:solidFill>
                  <a:schemeClr val="accent1">
                    <a:lumMod val="75000"/>
                  </a:schemeClr>
                </a:solidFill>
              </a:rPr>
              <a:t>Challenges (b) – Redesign the OS and runtime environments</a:t>
            </a:r>
          </a:p>
          <a:p>
            <a:r>
              <a:rPr kumimoji="1" lang="en-US" altLang="zh-CN" sz="2600" b="1" dirty="0">
                <a:solidFill>
                  <a:schemeClr val="accent1">
                    <a:lumMod val="75000"/>
                  </a:schemeClr>
                </a:solidFill>
              </a:rPr>
              <a:t>                                   - Data detecting/mapping and migrating</a:t>
            </a:r>
            <a:endParaRPr kumimoji="1" lang="zh-CN" altLang="en-US" sz="2400" b="1" dirty="0">
              <a:solidFill>
                <a:schemeClr val="accent1">
                  <a:lumMod val="75000"/>
                </a:schemeClr>
              </a:solidFill>
            </a:endParaRPr>
          </a:p>
        </p:txBody>
      </p:sp>
      <p:sp>
        <p:nvSpPr>
          <p:cNvPr id="6" name="矩形 5">
            <a:extLst>
              <a:ext uri="{FF2B5EF4-FFF2-40B4-BE49-F238E27FC236}">
                <a16:creationId xmlns:a16="http://schemas.microsoft.com/office/drawing/2014/main" id="{E832CB7E-E4EF-439D-9749-2F00340BE645}"/>
              </a:ext>
            </a:extLst>
          </p:cNvPr>
          <p:cNvSpPr/>
          <p:nvPr/>
        </p:nvSpPr>
        <p:spPr>
          <a:xfrm>
            <a:off x="6487064" y="2455936"/>
            <a:ext cx="2777706" cy="738664"/>
          </a:xfrm>
          <a:prstGeom prst="rect">
            <a:avLst/>
          </a:prstGeom>
        </p:spPr>
        <p:txBody>
          <a:bodyPr wrap="square">
            <a:spAutoFit/>
          </a:bodyPr>
          <a:lstStyle/>
          <a:p>
            <a:r>
              <a:rPr kumimoji="1" lang="en-US" altLang="zh-CN" sz="2100" b="1" dirty="0">
                <a:solidFill>
                  <a:srgbClr val="C00000"/>
                </a:solidFill>
              </a:rPr>
              <a:t>DRAM and NVM are in unified address space</a:t>
            </a:r>
          </a:p>
        </p:txBody>
      </p:sp>
    </p:spTree>
    <p:extLst>
      <p:ext uri="{BB962C8B-B14F-4D97-AF65-F5344CB8AC3E}">
        <p14:creationId xmlns:p14="http://schemas.microsoft.com/office/powerpoint/2010/main" val="347506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057" y="191842"/>
            <a:ext cx="9132943" cy="1143000"/>
          </a:xfrm>
        </p:spPr>
        <p:txBody>
          <a:bodyPr>
            <a:normAutofit fontScale="90000"/>
          </a:bodyPr>
          <a:lstStyle/>
          <a:p>
            <a:r>
              <a:rPr kumimoji="1" lang="en-US" altLang="zh-CN" sz="4200" b="1" dirty="0"/>
              <a:t>How Pages are Mapped between Memories</a:t>
            </a:r>
            <a:br>
              <a:rPr kumimoji="1" lang="en-US" altLang="zh-CN" sz="4200" dirty="0"/>
            </a:br>
            <a:r>
              <a:rPr kumimoji="1" lang="en-US" altLang="zh-CN" sz="4200" dirty="0"/>
              <a:t>                   -- </a:t>
            </a:r>
            <a:r>
              <a:rPr kumimoji="1" lang="en-US" altLang="zh-CN" sz="4200" dirty="0" err="1">
                <a:solidFill>
                  <a:srgbClr val="C00000"/>
                </a:solidFill>
              </a:rPr>
              <a:t>HyMM</a:t>
            </a:r>
            <a:r>
              <a:rPr kumimoji="1" lang="en-US" altLang="zh-CN" sz="4200" dirty="0"/>
              <a:t>: Hot Pages vs. Cold Pages</a:t>
            </a:r>
            <a:endParaRPr kumimoji="1" lang="zh-CN" altLang="en-US" sz="4200" dirty="0"/>
          </a:p>
        </p:txBody>
      </p:sp>
      <p:pic>
        <p:nvPicPr>
          <p:cNvPr id="4" name="图片 3" descr="屏幕快照 2019-08-08 下午10.06.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810"/>
            <a:ext cx="9144000" cy="1660634"/>
          </a:xfrm>
          <a:prstGeom prst="rect">
            <a:avLst/>
          </a:prstGeom>
        </p:spPr>
      </p:pic>
      <p:sp>
        <p:nvSpPr>
          <p:cNvPr id="6" name="左大括号 5"/>
          <p:cNvSpPr/>
          <p:nvPr/>
        </p:nvSpPr>
        <p:spPr>
          <a:xfrm rot="16200000">
            <a:off x="2015848" y="2056707"/>
            <a:ext cx="272704" cy="2626179"/>
          </a:xfrm>
          <a:prstGeom prst="leftBrace">
            <a:avLst/>
          </a:prstGeom>
          <a:ln w="57150" cmpd="sng">
            <a:solidFill>
              <a:srgbClr val="8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7" name="左大括号 6"/>
          <p:cNvSpPr/>
          <p:nvPr/>
        </p:nvSpPr>
        <p:spPr>
          <a:xfrm rot="16200000">
            <a:off x="4756781" y="2092261"/>
            <a:ext cx="272704" cy="2550883"/>
          </a:xfrm>
          <a:prstGeom prst="leftBrace">
            <a:avLst/>
          </a:prstGeom>
          <a:ln w="57150" cmpd="sng">
            <a:solidFill>
              <a:srgbClr val="8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8" name="文本框 7"/>
          <p:cNvSpPr txBox="1"/>
          <p:nvPr/>
        </p:nvSpPr>
        <p:spPr>
          <a:xfrm>
            <a:off x="1687288" y="3445174"/>
            <a:ext cx="1170215" cy="461665"/>
          </a:xfrm>
          <a:prstGeom prst="rect">
            <a:avLst/>
          </a:prstGeom>
          <a:noFill/>
        </p:spPr>
        <p:txBody>
          <a:bodyPr wrap="square" rtlCol="0">
            <a:spAutoFit/>
          </a:bodyPr>
          <a:lstStyle/>
          <a:p>
            <a:r>
              <a:rPr kumimoji="1" lang="en-US" altLang="zh-CN" sz="2400" b="1" dirty="0"/>
              <a:t>Step 1</a:t>
            </a:r>
            <a:endParaRPr kumimoji="1" lang="zh-CN" altLang="en-US" sz="2400" b="1" dirty="0"/>
          </a:p>
        </p:txBody>
      </p:sp>
      <p:sp>
        <p:nvSpPr>
          <p:cNvPr id="9" name="文本框 8"/>
          <p:cNvSpPr txBox="1"/>
          <p:nvPr/>
        </p:nvSpPr>
        <p:spPr>
          <a:xfrm>
            <a:off x="4425050" y="3456840"/>
            <a:ext cx="1153884" cy="461665"/>
          </a:xfrm>
          <a:prstGeom prst="rect">
            <a:avLst/>
          </a:prstGeom>
          <a:noFill/>
        </p:spPr>
        <p:txBody>
          <a:bodyPr wrap="square" rtlCol="0">
            <a:spAutoFit/>
          </a:bodyPr>
          <a:lstStyle/>
          <a:p>
            <a:r>
              <a:rPr kumimoji="1" lang="en-US" altLang="zh-CN" sz="2400" b="1" dirty="0"/>
              <a:t>Step 2</a:t>
            </a:r>
            <a:endParaRPr kumimoji="1" lang="zh-CN" altLang="en-US" sz="2400" b="1" dirty="0"/>
          </a:p>
        </p:txBody>
      </p:sp>
      <p:sp>
        <p:nvSpPr>
          <p:cNvPr id="10" name="文本框 9"/>
          <p:cNvSpPr txBox="1"/>
          <p:nvPr/>
        </p:nvSpPr>
        <p:spPr>
          <a:xfrm>
            <a:off x="1" y="5791945"/>
            <a:ext cx="9144000" cy="630942"/>
          </a:xfrm>
          <a:prstGeom prst="rect">
            <a:avLst/>
          </a:prstGeom>
          <a:noFill/>
        </p:spPr>
        <p:txBody>
          <a:bodyPr wrap="square" rtlCol="0">
            <a:spAutoFit/>
          </a:bodyPr>
          <a:lstStyle/>
          <a:p>
            <a:pPr algn="ctr"/>
            <a:r>
              <a:rPr kumimoji="1" lang="en-US" altLang="zh-CN" sz="3500" b="1" dirty="0" err="1">
                <a:solidFill>
                  <a:srgbClr val="800000"/>
                </a:solidFill>
              </a:rPr>
              <a:t>HyMM</a:t>
            </a:r>
            <a:r>
              <a:rPr kumimoji="1" lang="en-US" altLang="zh-CN" sz="3500" b="1" dirty="0">
                <a:solidFill>
                  <a:srgbClr val="800000"/>
                </a:solidFill>
              </a:rPr>
              <a:t>: Hybrid Memory Monitoring</a:t>
            </a:r>
          </a:p>
        </p:txBody>
      </p:sp>
      <p:sp>
        <p:nvSpPr>
          <p:cNvPr id="11" name="文本框 10"/>
          <p:cNvSpPr txBox="1"/>
          <p:nvPr/>
        </p:nvSpPr>
        <p:spPr>
          <a:xfrm>
            <a:off x="11057" y="3984232"/>
            <a:ext cx="9144000" cy="1569660"/>
          </a:xfrm>
          <a:prstGeom prst="rect">
            <a:avLst/>
          </a:prstGeom>
          <a:noFill/>
        </p:spPr>
        <p:txBody>
          <a:bodyPr wrap="square" rtlCol="0">
            <a:spAutoFit/>
          </a:bodyPr>
          <a:lstStyle/>
          <a:p>
            <a:pPr algn="just"/>
            <a:r>
              <a:rPr kumimoji="1" lang="en-US" altLang="zh-CN" sz="2400" b="1" dirty="0">
                <a:solidFill>
                  <a:srgbClr val="000000"/>
                </a:solidFill>
              </a:rPr>
              <a:t>Step1:</a:t>
            </a:r>
            <a:r>
              <a:rPr kumimoji="1" lang="en-US" altLang="zh-CN" sz="2400" dirty="0">
                <a:solidFill>
                  <a:srgbClr val="000000"/>
                </a:solidFill>
              </a:rPr>
              <a:t> </a:t>
            </a:r>
            <a:r>
              <a:rPr kumimoji="1" lang="en-US" altLang="zh-CN" sz="2400" dirty="0"/>
              <a:t>Monitoring TLB misses to figure out the </a:t>
            </a:r>
            <a:r>
              <a:rPr kumimoji="1" lang="en-US" altLang="zh-CN" sz="2400" b="1" dirty="0">
                <a:solidFill>
                  <a:srgbClr val="800000"/>
                </a:solidFill>
              </a:rPr>
              <a:t>Hot regions</a:t>
            </a:r>
            <a:r>
              <a:rPr kumimoji="1" lang="en-US" altLang="zh-CN" sz="2400" dirty="0">
                <a:solidFill>
                  <a:srgbClr val="800000"/>
                </a:solidFill>
              </a:rPr>
              <a:t> </a:t>
            </a:r>
            <a:r>
              <a:rPr kumimoji="1" lang="en-US" altLang="zh-CN" sz="2400" dirty="0"/>
              <a:t>in memory </a:t>
            </a:r>
            <a:r>
              <a:rPr kumimoji="1" lang="en-US" altLang="zh-CN" sz="2400" dirty="0">
                <a:solidFill>
                  <a:srgbClr val="000000"/>
                </a:solidFill>
              </a:rPr>
              <a:t>space;</a:t>
            </a:r>
          </a:p>
          <a:p>
            <a:pPr algn="just"/>
            <a:r>
              <a:rPr kumimoji="1" lang="en-US" altLang="zh-CN" sz="2400" b="1" dirty="0">
                <a:solidFill>
                  <a:srgbClr val="000000"/>
                </a:solidFill>
              </a:rPr>
              <a:t>Step2:</a:t>
            </a:r>
            <a:r>
              <a:rPr kumimoji="1" lang="en-US" altLang="zh-CN" sz="2400" dirty="0">
                <a:solidFill>
                  <a:srgbClr val="000000"/>
                </a:solidFill>
              </a:rPr>
              <a:t> </a:t>
            </a:r>
            <a:r>
              <a:rPr kumimoji="1" lang="en-US" altLang="zh-CN" sz="2400" dirty="0"/>
              <a:t>Monitoring </a:t>
            </a:r>
            <a:r>
              <a:rPr kumimoji="1" lang="en-US" altLang="zh-CN" sz="2400" dirty="0" err="1"/>
              <a:t>access_bit</a:t>
            </a:r>
            <a:r>
              <a:rPr kumimoji="1" lang="en-US" altLang="zh-CN" sz="2400" dirty="0"/>
              <a:t> in PTEs for</a:t>
            </a:r>
            <a:r>
              <a:rPr kumimoji="1" lang="en-US" altLang="zh-CN" sz="2400" dirty="0">
                <a:solidFill>
                  <a:srgbClr val="800000"/>
                </a:solidFill>
              </a:rPr>
              <a:t> </a:t>
            </a:r>
            <a:r>
              <a:rPr kumimoji="1" lang="en-US" altLang="zh-CN" sz="2400" b="1" dirty="0">
                <a:solidFill>
                  <a:schemeClr val="tx2">
                    <a:lumMod val="60000"/>
                    <a:lumOff val="40000"/>
                  </a:schemeClr>
                </a:solidFill>
              </a:rPr>
              <a:t>Cold regions</a:t>
            </a:r>
            <a:r>
              <a:rPr kumimoji="1" lang="en-US" altLang="zh-CN" sz="2400" dirty="0">
                <a:solidFill>
                  <a:schemeClr val="tx2">
                    <a:lumMod val="60000"/>
                    <a:lumOff val="40000"/>
                  </a:schemeClr>
                </a:solidFill>
              </a:rPr>
              <a:t> </a:t>
            </a:r>
            <a:r>
              <a:rPr kumimoji="1" lang="en-US" altLang="zh-CN" sz="2400" dirty="0">
                <a:solidFill>
                  <a:srgbClr val="000000"/>
                </a:solidFill>
              </a:rPr>
              <a:t>to further check the pages classified as cold ones incorrectly.</a:t>
            </a:r>
            <a:endParaRPr kumimoji="1" lang="zh-CN" altLang="en-US" sz="2400" dirty="0">
              <a:solidFill>
                <a:srgbClr val="000000"/>
              </a:solidFill>
            </a:endParaRPr>
          </a:p>
        </p:txBody>
      </p:sp>
      <p:sp>
        <p:nvSpPr>
          <p:cNvPr id="3" name="矩形 2">
            <a:extLst>
              <a:ext uri="{FF2B5EF4-FFF2-40B4-BE49-F238E27FC236}">
                <a16:creationId xmlns:a16="http://schemas.microsoft.com/office/drawing/2014/main" id="{85A01EA4-96B9-4F95-B59C-9401C33733CD}"/>
              </a:ext>
            </a:extLst>
          </p:cNvPr>
          <p:cNvSpPr/>
          <p:nvPr/>
        </p:nvSpPr>
        <p:spPr>
          <a:xfrm>
            <a:off x="6125445" y="1923764"/>
            <a:ext cx="2940918" cy="10695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2D7ED4A0-0DCE-432A-9428-7EA0A198526A}"/>
              </a:ext>
            </a:extLst>
          </p:cNvPr>
          <p:cNvSpPr txBox="1"/>
          <p:nvPr/>
        </p:nvSpPr>
        <p:spPr>
          <a:xfrm>
            <a:off x="6353871" y="2085630"/>
            <a:ext cx="2712491" cy="738664"/>
          </a:xfrm>
          <a:prstGeom prst="rect">
            <a:avLst/>
          </a:prstGeom>
          <a:noFill/>
        </p:spPr>
        <p:txBody>
          <a:bodyPr wrap="square" rtlCol="0">
            <a:spAutoFit/>
          </a:bodyPr>
          <a:lstStyle/>
          <a:p>
            <a:r>
              <a:rPr lang="en-US" altLang="zh-CN" sz="2100" b="1" dirty="0" err="1"/>
              <a:t>HyMM</a:t>
            </a:r>
            <a:r>
              <a:rPr lang="en-US" altLang="zh-CN" sz="2100" b="1" dirty="0"/>
              <a:t> Can be used for diverse page grains.</a:t>
            </a:r>
            <a:endParaRPr lang="zh-CN" altLang="en-US" sz="2100" b="1" dirty="0"/>
          </a:p>
        </p:txBody>
      </p:sp>
    </p:spTree>
    <p:extLst>
      <p:ext uri="{BB962C8B-B14F-4D97-AF65-F5344CB8AC3E}">
        <p14:creationId xmlns:p14="http://schemas.microsoft.com/office/powerpoint/2010/main" val="387262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20982"/>
            <a:ext cx="8229600" cy="1143000"/>
          </a:xfrm>
        </p:spPr>
        <p:txBody>
          <a:bodyPr/>
          <a:lstStyle/>
          <a:p>
            <a:r>
              <a:rPr kumimoji="1" lang="en-US" altLang="zh-CN" b="1" dirty="0" err="1"/>
              <a:t>HyMM</a:t>
            </a:r>
            <a:r>
              <a:rPr kumimoji="1" lang="en-US" altLang="zh-CN" b="1" dirty="0"/>
              <a:t> – The Results</a:t>
            </a:r>
            <a:endParaRPr kumimoji="1" lang="zh-CN" altLang="en-US" b="1" dirty="0"/>
          </a:p>
        </p:txBody>
      </p:sp>
      <p:sp>
        <p:nvSpPr>
          <p:cNvPr id="5" name="文本框 4"/>
          <p:cNvSpPr txBox="1"/>
          <p:nvPr/>
        </p:nvSpPr>
        <p:spPr>
          <a:xfrm>
            <a:off x="12959" y="485610"/>
            <a:ext cx="9144000" cy="745845"/>
          </a:xfrm>
          <a:prstGeom prst="rect">
            <a:avLst/>
          </a:prstGeom>
          <a:noFill/>
        </p:spPr>
        <p:txBody>
          <a:bodyPr wrap="square" rtlCol="0">
            <a:spAutoFit/>
          </a:bodyPr>
          <a:lstStyle/>
          <a:p>
            <a:pPr algn="just">
              <a:lnSpc>
                <a:spcPct val="80000"/>
              </a:lnSpc>
            </a:pPr>
            <a:r>
              <a:rPr kumimoji="1" lang="en-US" altLang="zh-CN" sz="2600" b="1" dirty="0">
                <a:solidFill>
                  <a:schemeClr val="accent2">
                    <a:lumMod val="75000"/>
                  </a:schemeClr>
                </a:solidFill>
              </a:rPr>
              <a:t>Monitoring TLB misses to figure out the Hot regions in </a:t>
            </a:r>
            <a:r>
              <a:rPr kumimoji="1" lang="en-US" altLang="zh-CN" sz="2600" b="1">
                <a:solidFill>
                  <a:schemeClr val="accent2">
                    <a:lumMod val="75000"/>
                  </a:schemeClr>
                </a:solidFill>
              </a:rPr>
              <a:t>which (huge) </a:t>
            </a:r>
            <a:r>
              <a:rPr kumimoji="1" lang="en-US" altLang="zh-CN" sz="2600" b="1" dirty="0">
                <a:solidFill>
                  <a:schemeClr val="accent2">
                    <a:lumMod val="75000"/>
                  </a:schemeClr>
                </a:solidFill>
              </a:rPr>
              <a:t>pages are accessed frequently.</a:t>
            </a:r>
            <a:endParaRPr kumimoji="1" lang="zh-CN" altLang="en-US" sz="2600" b="1" dirty="0">
              <a:solidFill>
                <a:schemeClr val="accent2">
                  <a:lumMod val="75000"/>
                </a:schemeClr>
              </a:solidFill>
            </a:endParaRPr>
          </a:p>
        </p:txBody>
      </p:sp>
      <p:sp>
        <p:nvSpPr>
          <p:cNvPr id="6" name="文本框 5"/>
          <p:cNvSpPr txBox="1"/>
          <p:nvPr/>
        </p:nvSpPr>
        <p:spPr>
          <a:xfrm>
            <a:off x="0" y="5456203"/>
            <a:ext cx="9144000" cy="1446550"/>
          </a:xfrm>
          <a:prstGeom prst="rect">
            <a:avLst/>
          </a:prstGeom>
          <a:noFill/>
        </p:spPr>
        <p:txBody>
          <a:bodyPr wrap="square" rtlCol="0">
            <a:spAutoFit/>
          </a:bodyPr>
          <a:lstStyle/>
          <a:p>
            <a:pPr algn="just"/>
            <a:r>
              <a:rPr kumimoji="1" lang="en-US" altLang="zh-CN" sz="2200" b="1" dirty="0"/>
              <a:t>An effective method as:</a:t>
            </a:r>
          </a:p>
          <a:p>
            <a:pPr algn="just"/>
            <a:r>
              <a:rPr kumimoji="1" lang="en-US" altLang="zh-CN" sz="2200" dirty="0"/>
              <a:t>1. Cold pages have only a small num. of TLB misses, but </a:t>
            </a:r>
            <a:r>
              <a:rPr kumimoji="1" lang="en-US" altLang="zh-CN" sz="2200" b="1" dirty="0">
                <a:solidFill>
                  <a:srgbClr val="953735"/>
                </a:solidFill>
              </a:rPr>
              <a:t>Hot pages have a lot</a:t>
            </a:r>
            <a:r>
              <a:rPr kumimoji="1" lang="en-US" altLang="zh-CN" sz="2200" dirty="0"/>
              <a:t>.</a:t>
            </a:r>
          </a:p>
          <a:p>
            <a:pPr algn="just"/>
            <a:r>
              <a:rPr kumimoji="1" lang="en-US" altLang="zh-CN" sz="2200" dirty="0"/>
              <a:t>2. Page’s TLB entry has the almost equal opportunity to be swapped out. [B. Gras, et al, in USENIX Security 2018]</a:t>
            </a:r>
            <a:endParaRPr kumimoji="1" lang="zh-CN" altLang="en-US" sz="2200" dirty="0"/>
          </a:p>
        </p:txBody>
      </p:sp>
      <p:pic>
        <p:nvPicPr>
          <p:cNvPr id="3" name="图片 2" descr="屏幕快照 2019-08-19 上午12.56.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058" y="1161879"/>
            <a:ext cx="5970102" cy="4423001"/>
          </a:xfrm>
          <a:prstGeom prst="rect">
            <a:avLst/>
          </a:prstGeom>
        </p:spPr>
      </p:pic>
      <p:sp>
        <p:nvSpPr>
          <p:cNvPr id="7" name="文本框 6"/>
          <p:cNvSpPr txBox="1"/>
          <p:nvPr/>
        </p:nvSpPr>
        <p:spPr>
          <a:xfrm>
            <a:off x="2048934" y="1265537"/>
            <a:ext cx="778933" cy="430887"/>
          </a:xfrm>
          <a:prstGeom prst="rect">
            <a:avLst/>
          </a:prstGeom>
          <a:noFill/>
        </p:spPr>
        <p:txBody>
          <a:bodyPr wrap="square" rtlCol="0">
            <a:spAutoFit/>
          </a:bodyPr>
          <a:lstStyle/>
          <a:p>
            <a:r>
              <a:rPr kumimoji="1" lang="en-US" altLang="zh-CN" sz="2200" dirty="0" err="1"/>
              <a:t>mcf</a:t>
            </a:r>
            <a:endParaRPr kumimoji="1" lang="zh-CN" altLang="en-US" sz="2200" dirty="0"/>
          </a:p>
        </p:txBody>
      </p:sp>
      <p:sp>
        <p:nvSpPr>
          <p:cNvPr id="8" name="文本框 7"/>
          <p:cNvSpPr txBox="1"/>
          <p:nvPr/>
        </p:nvSpPr>
        <p:spPr>
          <a:xfrm>
            <a:off x="5181601" y="1254836"/>
            <a:ext cx="1490133" cy="430887"/>
          </a:xfrm>
          <a:prstGeom prst="rect">
            <a:avLst/>
          </a:prstGeom>
          <a:noFill/>
        </p:spPr>
        <p:txBody>
          <a:bodyPr wrap="square" rtlCol="0">
            <a:spAutoFit/>
          </a:bodyPr>
          <a:lstStyle/>
          <a:p>
            <a:r>
              <a:rPr kumimoji="1" lang="en-US" altLang="zh-CN" sz="2200" dirty="0" err="1"/>
              <a:t>deepsjeng</a:t>
            </a:r>
            <a:endParaRPr kumimoji="1" lang="zh-CN" altLang="en-US" sz="2200" dirty="0"/>
          </a:p>
        </p:txBody>
      </p:sp>
      <p:sp>
        <p:nvSpPr>
          <p:cNvPr id="9" name="文本框 8"/>
          <p:cNvSpPr txBox="1"/>
          <p:nvPr/>
        </p:nvSpPr>
        <p:spPr>
          <a:xfrm>
            <a:off x="2573867" y="3500738"/>
            <a:ext cx="1794934" cy="430887"/>
          </a:xfrm>
          <a:prstGeom prst="rect">
            <a:avLst/>
          </a:prstGeom>
          <a:noFill/>
        </p:spPr>
        <p:txBody>
          <a:bodyPr wrap="square" rtlCol="0">
            <a:spAutoFit/>
          </a:bodyPr>
          <a:lstStyle/>
          <a:p>
            <a:r>
              <a:rPr kumimoji="1" lang="en-US" altLang="zh-CN" sz="2200" dirty="0" err="1"/>
              <a:t>Memcached</a:t>
            </a:r>
            <a:endParaRPr kumimoji="1" lang="zh-CN" altLang="en-US" sz="2200" dirty="0"/>
          </a:p>
        </p:txBody>
      </p:sp>
      <p:sp>
        <p:nvSpPr>
          <p:cNvPr id="10" name="文本框 9"/>
          <p:cNvSpPr txBox="1"/>
          <p:nvPr/>
        </p:nvSpPr>
        <p:spPr>
          <a:xfrm>
            <a:off x="6570134" y="3483808"/>
            <a:ext cx="863596" cy="430887"/>
          </a:xfrm>
          <a:prstGeom prst="rect">
            <a:avLst/>
          </a:prstGeom>
          <a:noFill/>
        </p:spPr>
        <p:txBody>
          <a:bodyPr wrap="square" rtlCol="0">
            <a:spAutoFit/>
          </a:bodyPr>
          <a:lstStyle/>
          <a:p>
            <a:r>
              <a:rPr kumimoji="1" lang="en-US" altLang="zh-CN" sz="2200" dirty="0" err="1"/>
              <a:t>Redis</a:t>
            </a:r>
            <a:endParaRPr kumimoji="1" lang="zh-CN" altLang="en-US" sz="2200" dirty="0"/>
          </a:p>
        </p:txBody>
      </p:sp>
    </p:spTree>
    <p:extLst>
      <p:ext uri="{BB962C8B-B14F-4D97-AF65-F5344CB8AC3E}">
        <p14:creationId xmlns:p14="http://schemas.microsoft.com/office/powerpoint/2010/main" val="2141673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80602"/>
            <a:ext cx="9144000" cy="1143000"/>
          </a:xfrm>
        </p:spPr>
        <p:txBody>
          <a:bodyPr>
            <a:normAutofit/>
          </a:bodyPr>
          <a:lstStyle/>
          <a:p>
            <a:r>
              <a:rPr kumimoji="1" lang="en-US" altLang="zh-CN" b="1" dirty="0"/>
              <a:t>Memos: Hybrid Memory Management</a:t>
            </a:r>
            <a:endParaRPr kumimoji="1" lang="zh-CN" altLang="en-US" b="1" dirty="0"/>
          </a:p>
        </p:txBody>
      </p:sp>
      <p:sp>
        <p:nvSpPr>
          <p:cNvPr id="3" name="内容占位符 2"/>
          <p:cNvSpPr>
            <a:spLocks noGrp="1"/>
          </p:cNvSpPr>
          <p:nvPr>
            <p:ph idx="1"/>
          </p:nvPr>
        </p:nvSpPr>
        <p:spPr>
          <a:xfrm>
            <a:off x="0" y="907483"/>
            <a:ext cx="9143999" cy="1001813"/>
          </a:xfrm>
        </p:spPr>
        <p:txBody>
          <a:bodyPr>
            <a:normAutofit fontScale="92500"/>
          </a:bodyPr>
          <a:lstStyle/>
          <a:p>
            <a:pPr algn="just">
              <a:lnSpc>
                <a:spcPct val="90000"/>
              </a:lnSpc>
            </a:pPr>
            <a:r>
              <a:rPr kumimoji="1" lang="en-US" altLang="zh-CN" sz="3100" b="1" dirty="0"/>
              <a:t>We design Memos – a hybrid memory management mechanism in OS kernel for the new memory hierarchy</a:t>
            </a:r>
            <a:endParaRPr kumimoji="1" lang="zh-CN" altLang="en-US" sz="3100" b="1" dirty="0"/>
          </a:p>
        </p:txBody>
      </p:sp>
      <p:pic>
        <p:nvPicPr>
          <p:cNvPr id="4" name="图片 3" descr="Macintosh HD:Users:liulei:Desktop:屏幕快照 2018-10-15 下午6.37.2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209" y="2024736"/>
            <a:ext cx="7879447" cy="2914258"/>
          </a:xfrm>
          <a:prstGeom prst="rect">
            <a:avLst/>
          </a:prstGeom>
          <a:noFill/>
          <a:ln>
            <a:noFill/>
          </a:ln>
          <a:extLst>
            <a:ext uri="{FAA26D3D-D897-4be2-8F04-BA451C77F1D7}">
              <ma14:placeholderFlag xmlns="" xmlns:ma14="http://schemas.microsoft.com/office/mac/drawingml/2011/main"/>
            </a:ext>
          </a:extLst>
        </p:spPr>
      </p:pic>
      <p:sp>
        <p:nvSpPr>
          <p:cNvPr id="5" name="文本框 4"/>
          <p:cNvSpPr txBox="1"/>
          <p:nvPr/>
        </p:nvSpPr>
        <p:spPr>
          <a:xfrm>
            <a:off x="-1" y="6458579"/>
            <a:ext cx="9144001" cy="353943"/>
          </a:xfrm>
          <a:prstGeom prst="rect">
            <a:avLst/>
          </a:prstGeom>
          <a:noFill/>
        </p:spPr>
        <p:txBody>
          <a:bodyPr wrap="square" rtlCol="0">
            <a:spAutoFit/>
          </a:bodyPr>
          <a:lstStyle/>
          <a:p>
            <a:pPr algn="ctr"/>
            <a:r>
              <a:rPr kumimoji="1" lang="en-US" altLang="zh-CN" sz="1700" b="1" dirty="0"/>
              <a:t>Lei Liu, et al, Hierarchical Hybrid Memory Management in OS for Tiered Memory, In IEEE TPDS, 2019</a:t>
            </a:r>
            <a:endParaRPr kumimoji="1" lang="zh-CN" altLang="en-US" sz="1700" b="1" dirty="0"/>
          </a:p>
        </p:txBody>
      </p:sp>
      <p:sp>
        <p:nvSpPr>
          <p:cNvPr id="7" name="下箭头 6"/>
          <p:cNvSpPr/>
          <p:nvPr/>
        </p:nvSpPr>
        <p:spPr>
          <a:xfrm>
            <a:off x="3449856" y="5051095"/>
            <a:ext cx="344818" cy="437573"/>
          </a:xfrm>
          <a:prstGeom prst="downArrow">
            <a:avLst>
              <a:gd name="adj1" fmla="val 50000"/>
              <a:gd name="adj2" fmla="val 60951"/>
            </a:avLst>
          </a:prstGeom>
          <a:noFill/>
          <a:ln w="571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solidFill>
                <a:schemeClr val="accent2">
                  <a:lumMod val="75000"/>
                </a:schemeClr>
              </a:solidFill>
            </a:endParaRPr>
          </a:p>
        </p:txBody>
      </p:sp>
      <p:sp>
        <p:nvSpPr>
          <p:cNvPr id="8" name="文本框 7"/>
          <p:cNvSpPr txBox="1"/>
          <p:nvPr/>
        </p:nvSpPr>
        <p:spPr>
          <a:xfrm>
            <a:off x="1" y="5464228"/>
            <a:ext cx="9144000" cy="796115"/>
          </a:xfrm>
          <a:prstGeom prst="rect">
            <a:avLst/>
          </a:prstGeom>
          <a:noFill/>
        </p:spPr>
        <p:txBody>
          <a:bodyPr wrap="square" rtlCol="0">
            <a:spAutoFit/>
          </a:bodyPr>
          <a:lstStyle/>
          <a:p>
            <a:pPr algn="just">
              <a:lnSpc>
                <a:spcPct val="80000"/>
              </a:lnSpc>
            </a:pPr>
            <a:r>
              <a:rPr kumimoji="1" lang="en-US" altLang="zh-CN" sz="2800" b="1" dirty="0">
                <a:solidFill>
                  <a:srgbClr val="800000"/>
                </a:solidFill>
              </a:rPr>
              <a:t>New Features: (1) Two-tiered Buddy System; (2) Hybrid DMA-CPU combined page migration approach; (3) </a:t>
            </a:r>
            <a:r>
              <a:rPr kumimoji="1" lang="en-US" altLang="zh-CN" sz="2800" b="1" dirty="0" err="1">
                <a:solidFill>
                  <a:srgbClr val="800000"/>
                </a:solidFill>
              </a:rPr>
              <a:t>HyMM</a:t>
            </a:r>
            <a:r>
              <a:rPr kumimoji="1" lang="en-US" altLang="zh-CN" sz="2800" b="1" dirty="0">
                <a:solidFill>
                  <a:srgbClr val="800000"/>
                </a:solidFill>
              </a:rPr>
              <a:t>. </a:t>
            </a:r>
          </a:p>
        </p:txBody>
      </p:sp>
      <p:sp>
        <p:nvSpPr>
          <p:cNvPr id="9" name="矩形 8"/>
          <p:cNvSpPr/>
          <p:nvPr/>
        </p:nvSpPr>
        <p:spPr>
          <a:xfrm>
            <a:off x="1433387" y="2024736"/>
            <a:ext cx="4608184" cy="2914258"/>
          </a:xfrm>
          <a:prstGeom prst="rect">
            <a:avLst/>
          </a:prstGeom>
          <a:noFill/>
          <a:ln w="698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90392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左右箭头 98"/>
          <p:cNvSpPr/>
          <p:nvPr/>
        </p:nvSpPr>
        <p:spPr>
          <a:xfrm rot="16200000">
            <a:off x="5250517" y="3867895"/>
            <a:ext cx="1336672" cy="369272"/>
          </a:xfrm>
          <a:prstGeom prst="leftRightArrow">
            <a:avLst>
              <a:gd name="adj1" fmla="val 36181"/>
              <a:gd name="adj2" fmla="val 79000"/>
            </a:avLst>
          </a:prstGeom>
          <a:solidFill>
            <a:schemeClr val="bg1">
              <a:lumMod val="75000"/>
            </a:schemeClr>
          </a:solidFill>
          <a:ln w="3175">
            <a:solidFill>
              <a:schemeClr val="tx1"/>
            </a:solidFill>
          </a:ln>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左右箭头 87"/>
          <p:cNvSpPr/>
          <p:nvPr/>
        </p:nvSpPr>
        <p:spPr>
          <a:xfrm rot="16200000">
            <a:off x="945886" y="3883637"/>
            <a:ext cx="1305192" cy="369270"/>
          </a:xfrm>
          <a:prstGeom prst="leftRightArrow">
            <a:avLst>
              <a:gd name="adj1" fmla="val 36181"/>
              <a:gd name="adj2" fmla="val 79000"/>
            </a:avLst>
          </a:prstGeom>
          <a:solidFill>
            <a:schemeClr val="bg1">
              <a:lumMod val="75000"/>
            </a:schemeClr>
          </a:solidFill>
          <a:ln w="3175">
            <a:solidFill>
              <a:schemeClr val="tx1"/>
            </a:solidFill>
          </a:ln>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745371" y="5378723"/>
            <a:ext cx="788968" cy="2611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4851993" y="4712156"/>
            <a:ext cx="2196244" cy="2096943"/>
            <a:chOff x="5148064" y="3861508"/>
            <a:chExt cx="2952328" cy="1949071"/>
          </a:xfrm>
        </p:grpSpPr>
        <p:sp>
          <p:nvSpPr>
            <p:cNvPr id="6" name="矩形 5"/>
            <p:cNvSpPr/>
            <p:nvPr/>
          </p:nvSpPr>
          <p:spPr>
            <a:xfrm>
              <a:off x="5148064" y="3933056"/>
              <a:ext cx="2952328" cy="18775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5148064" y="3861508"/>
              <a:ext cx="2952328" cy="371895"/>
            </a:xfrm>
            <a:prstGeom prst="rect">
              <a:avLst/>
            </a:prstGeom>
            <a:noFill/>
          </p:spPr>
          <p:txBody>
            <a:bodyPr wrap="square" rtlCol="0">
              <a:spAutoFit/>
            </a:bodyPr>
            <a:lstStyle/>
            <a:p>
              <a:pPr algn="ctr"/>
              <a:r>
                <a:rPr lang="en-US" altLang="zh-CN" sz="2000" b="1" dirty="0"/>
                <a:t>NVM Channel</a:t>
              </a:r>
            </a:p>
          </p:txBody>
        </p:sp>
      </p:grpSp>
      <p:sp>
        <p:nvSpPr>
          <p:cNvPr id="4" name="矩形 3"/>
          <p:cNvSpPr/>
          <p:nvPr/>
        </p:nvSpPr>
        <p:spPr>
          <a:xfrm>
            <a:off x="531513" y="4798150"/>
            <a:ext cx="2232248" cy="20109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531513" y="4712158"/>
            <a:ext cx="2232248" cy="400110"/>
          </a:xfrm>
          <a:prstGeom prst="rect">
            <a:avLst/>
          </a:prstGeom>
          <a:noFill/>
        </p:spPr>
        <p:txBody>
          <a:bodyPr wrap="square" rtlCol="0">
            <a:spAutoFit/>
          </a:bodyPr>
          <a:lstStyle/>
          <a:p>
            <a:pPr algn="ctr"/>
            <a:r>
              <a:rPr lang="en-US" altLang="zh-CN" sz="2000" b="1" dirty="0"/>
              <a:t>DRAM Channel</a:t>
            </a:r>
          </a:p>
        </p:txBody>
      </p:sp>
      <p:sp>
        <p:nvSpPr>
          <p:cNvPr id="19" name="TextBox 18"/>
          <p:cNvSpPr txBox="1"/>
          <p:nvPr/>
        </p:nvSpPr>
        <p:spPr>
          <a:xfrm>
            <a:off x="-241956" y="2740858"/>
            <a:ext cx="1297271" cy="461665"/>
          </a:xfrm>
          <a:prstGeom prst="rect">
            <a:avLst/>
          </a:prstGeom>
          <a:noFill/>
        </p:spPr>
        <p:txBody>
          <a:bodyPr wrap="square" rtlCol="0">
            <a:spAutoFit/>
          </a:bodyPr>
          <a:lstStyle/>
          <a:p>
            <a:pPr algn="ctr"/>
            <a:r>
              <a:rPr lang="en-US" altLang="zh-CN" sz="2400" b="1" dirty="0"/>
              <a:t>Cache</a:t>
            </a:r>
            <a:endParaRPr lang="zh-CN" altLang="en-US" sz="2400" b="1" dirty="0"/>
          </a:p>
        </p:txBody>
      </p:sp>
      <p:sp>
        <p:nvSpPr>
          <p:cNvPr id="50" name="矩形 49"/>
          <p:cNvSpPr/>
          <p:nvPr/>
        </p:nvSpPr>
        <p:spPr>
          <a:xfrm>
            <a:off x="7043368" y="3012679"/>
            <a:ext cx="360040" cy="360040"/>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TextBox 2"/>
          <p:cNvSpPr txBox="1"/>
          <p:nvPr/>
        </p:nvSpPr>
        <p:spPr>
          <a:xfrm>
            <a:off x="7410632" y="3017340"/>
            <a:ext cx="1925597" cy="338554"/>
          </a:xfrm>
          <a:prstGeom prst="rect">
            <a:avLst/>
          </a:prstGeom>
          <a:noFill/>
        </p:spPr>
        <p:txBody>
          <a:bodyPr wrap="square" rtlCol="0">
            <a:spAutoFit/>
          </a:bodyPr>
          <a:lstStyle/>
          <a:p>
            <a:r>
              <a:rPr lang="en-US" altLang="zh-CN" sz="1600" b="1" dirty="0"/>
              <a:t>Data for DRAM</a:t>
            </a:r>
            <a:endParaRPr lang="zh-CN" altLang="en-US" sz="1600" b="1" dirty="0">
              <a:latin typeface="黑体"/>
              <a:ea typeface="黑体"/>
              <a:cs typeface="黑体"/>
            </a:endParaRPr>
          </a:p>
        </p:txBody>
      </p:sp>
      <p:sp>
        <p:nvSpPr>
          <p:cNvPr id="52" name="矩形 51"/>
          <p:cNvSpPr/>
          <p:nvPr/>
        </p:nvSpPr>
        <p:spPr>
          <a:xfrm>
            <a:off x="7060861" y="3680024"/>
            <a:ext cx="360040" cy="36004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4" name="TextBox 53"/>
          <p:cNvSpPr txBox="1"/>
          <p:nvPr/>
        </p:nvSpPr>
        <p:spPr>
          <a:xfrm>
            <a:off x="7415412" y="3688657"/>
            <a:ext cx="1766989" cy="338554"/>
          </a:xfrm>
          <a:prstGeom prst="rect">
            <a:avLst/>
          </a:prstGeom>
          <a:noFill/>
        </p:spPr>
        <p:txBody>
          <a:bodyPr wrap="square" rtlCol="0">
            <a:spAutoFit/>
          </a:bodyPr>
          <a:lstStyle/>
          <a:p>
            <a:r>
              <a:rPr lang="en-US" altLang="zh-CN" sz="1600" b="1" dirty="0"/>
              <a:t>Data for NVM</a:t>
            </a:r>
            <a:endParaRPr lang="zh-CN" altLang="en-US" sz="1600" b="1" dirty="0">
              <a:latin typeface="黑体"/>
              <a:ea typeface="黑体"/>
              <a:cs typeface="黑体"/>
            </a:endParaRPr>
          </a:p>
        </p:txBody>
      </p:sp>
      <p:sp>
        <p:nvSpPr>
          <p:cNvPr id="10" name="左大括号 9"/>
          <p:cNvSpPr/>
          <p:nvPr/>
        </p:nvSpPr>
        <p:spPr>
          <a:xfrm>
            <a:off x="4425141" y="1292300"/>
            <a:ext cx="225360" cy="921586"/>
          </a:xfrm>
          <a:prstGeom prst="leftBrac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TextBox 11"/>
          <p:cNvSpPr txBox="1"/>
          <p:nvPr/>
        </p:nvSpPr>
        <p:spPr>
          <a:xfrm>
            <a:off x="4614248" y="1125438"/>
            <a:ext cx="4787581" cy="338554"/>
          </a:xfrm>
          <a:prstGeom prst="rect">
            <a:avLst/>
          </a:prstGeom>
          <a:noFill/>
        </p:spPr>
        <p:txBody>
          <a:bodyPr wrap="square" rtlCol="0">
            <a:spAutoFit/>
          </a:bodyPr>
          <a:lstStyle/>
          <a:p>
            <a:r>
              <a:rPr lang="en-US" altLang="zh-CN" sz="1600" b="1" dirty="0"/>
              <a:t>1. Data-Memory Mapping across memory hierarchy</a:t>
            </a:r>
            <a:endParaRPr lang="zh-CN" altLang="en-US" sz="1600" b="1" dirty="0"/>
          </a:p>
        </p:txBody>
      </p:sp>
      <p:sp>
        <p:nvSpPr>
          <p:cNvPr id="68" name="TextBox 67"/>
          <p:cNvSpPr txBox="1"/>
          <p:nvPr/>
        </p:nvSpPr>
        <p:spPr>
          <a:xfrm>
            <a:off x="4614249" y="1571095"/>
            <a:ext cx="4529751" cy="338554"/>
          </a:xfrm>
          <a:prstGeom prst="rect">
            <a:avLst/>
          </a:prstGeom>
          <a:noFill/>
        </p:spPr>
        <p:txBody>
          <a:bodyPr wrap="square" rtlCol="0">
            <a:spAutoFit/>
          </a:bodyPr>
          <a:lstStyle/>
          <a:p>
            <a:r>
              <a:rPr lang="en-US" altLang="zh-CN" sz="1600" b="1" dirty="0"/>
              <a:t>2. Cache Management for </a:t>
            </a:r>
            <a:r>
              <a:rPr lang="en-US" altLang="zh-CN" sz="1600" b="1"/>
              <a:t>different memories   </a:t>
            </a:r>
            <a:endParaRPr lang="zh-CN" altLang="en-US" sz="1600" b="1" dirty="0">
              <a:latin typeface="黑体"/>
              <a:ea typeface="黑体"/>
              <a:cs typeface="黑体"/>
            </a:endParaRPr>
          </a:p>
        </p:txBody>
      </p:sp>
      <p:sp>
        <p:nvSpPr>
          <p:cNvPr id="71" name="TextBox 70"/>
          <p:cNvSpPr txBox="1"/>
          <p:nvPr/>
        </p:nvSpPr>
        <p:spPr>
          <a:xfrm>
            <a:off x="4632536" y="2027675"/>
            <a:ext cx="4456986" cy="338554"/>
          </a:xfrm>
          <a:prstGeom prst="rect">
            <a:avLst/>
          </a:prstGeom>
          <a:noFill/>
        </p:spPr>
        <p:txBody>
          <a:bodyPr wrap="square" rtlCol="0">
            <a:spAutoFit/>
          </a:bodyPr>
          <a:lstStyle/>
          <a:p>
            <a:r>
              <a:rPr lang="en-US" altLang="zh-CN" sz="1600" b="1" dirty="0"/>
              <a:t>3. Hybrid data migration – DMA and OS operation   </a:t>
            </a:r>
            <a:endParaRPr lang="zh-CN" altLang="en-US" sz="1600" b="1" dirty="0">
              <a:latin typeface="黑体"/>
              <a:ea typeface="黑体"/>
              <a:cs typeface="黑体"/>
            </a:endParaRPr>
          </a:p>
        </p:txBody>
      </p:sp>
      <p:sp>
        <p:nvSpPr>
          <p:cNvPr id="75" name="矩形 74"/>
          <p:cNvSpPr/>
          <p:nvPr/>
        </p:nvSpPr>
        <p:spPr>
          <a:xfrm>
            <a:off x="1747380" y="5372877"/>
            <a:ext cx="792088" cy="17163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734004" y="5283513"/>
            <a:ext cx="792088" cy="9952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1747380" y="5536348"/>
            <a:ext cx="792088" cy="10956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737124" y="5633244"/>
            <a:ext cx="788968" cy="1684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p:nvPr/>
        </p:nvSpPr>
        <p:spPr>
          <a:xfrm>
            <a:off x="6203467" y="2756616"/>
            <a:ext cx="520734" cy="5240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5416551" y="2756616"/>
            <a:ext cx="227530" cy="5240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p:cNvSpPr/>
          <p:nvPr/>
        </p:nvSpPr>
        <p:spPr>
          <a:xfrm>
            <a:off x="4862170" y="2756616"/>
            <a:ext cx="226761" cy="5340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00" name="矩形 99"/>
          <p:cNvSpPr/>
          <p:nvPr/>
        </p:nvSpPr>
        <p:spPr>
          <a:xfrm>
            <a:off x="2004713" y="2756616"/>
            <a:ext cx="182984" cy="5240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p:nvPr/>
        </p:nvSpPr>
        <p:spPr>
          <a:xfrm>
            <a:off x="1758769" y="6422227"/>
            <a:ext cx="788968" cy="2550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725735" y="6241404"/>
            <a:ext cx="788968" cy="2611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p:nvPr/>
        </p:nvSpPr>
        <p:spPr>
          <a:xfrm>
            <a:off x="5079406" y="5591131"/>
            <a:ext cx="788968" cy="21726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a:off x="6053978" y="5384714"/>
            <a:ext cx="788968" cy="26119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a:off x="6065367" y="5639922"/>
            <a:ext cx="788968" cy="1684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p:cNvSpPr/>
          <p:nvPr/>
        </p:nvSpPr>
        <p:spPr>
          <a:xfrm>
            <a:off x="737124" y="6071280"/>
            <a:ext cx="788968" cy="1684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p:nvPr/>
        </p:nvSpPr>
        <p:spPr>
          <a:xfrm>
            <a:off x="5077542" y="6334789"/>
            <a:ext cx="788968" cy="8743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p:nvPr/>
        </p:nvSpPr>
        <p:spPr>
          <a:xfrm>
            <a:off x="5088931" y="6422227"/>
            <a:ext cx="788968" cy="25410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6053978" y="6334788"/>
            <a:ext cx="788968" cy="31334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1378111" y="2756616"/>
            <a:ext cx="136592" cy="52409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4"/>
          <p:cNvSpPr/>
          <p:nvPr/>
        </p:nvSpPr>
        <p:spPr>
          <a:xfrm>
            <a:off x="1752000" y="5639922"/>
            <a:ext cx="792088" cy="16945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p:nvSpPr>
        <p:spPr>
          <a:xfrm>
            <a:off x="1607680" y="2756616"/>
            <a:ext cx="291985" cy="5340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p:cNvSpPr/>
          <p:nvPr/>
        </p:nvSpPr>
        <p:spPr>
          <a:xfrm>
            <a:off x="2299085" y="2756616"/>
            <a:ext cx="235120" cy="52409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p:cNvSpPr/>
          <p:nvPr/>
        </p:nvSpPr>
        <p:spPr>
          <a:xfrm>
            <a:off x="4347937" y="2756616"/>
            <a:ext cx="432048" cy="5291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p:cNvSpPr/>
          <p:nvPr/>
        </p:nvSpPr>
        <p:spPr>
          <a:xfrm>
            <a:off x="741132" y="5396628"/>
            <a:ext cx="788968" cy="19450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p:nvPr/>
        </p:nvSpPr>
        <p:spPr>
          <a:xfrm>
            <a:off x="6049238" y="5405748"/>
            <a:ext cx="788968" cy="26119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p:cNvSpPr/>
          <p:nvPr/>
        </p:nvSpPr>
        <p:spPr>
          <a:xfrm>
            <a:off x="6068584" y="6171598"/>
            <a:ext cx="792088" cy="1694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3" name="直接连接符 92"/>
          <p:cNvCxnSpPr/>
          <p:nvPr/>
        </p:nvCxnSpPr>
        <p:spPr>
          <a:xfrm>
            <a:off x="2763761" y="2632636"/>
            <a:ext cx="0" cy="792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738150" y="6388576"/>
            <a:ext cx="788968" cy="2611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714346" y="6227957"/>
            <a:ext cx="788968" cy="2611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725735" y="6057833"/>
            <a:ext cx="788968" cy="1984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726761" y="6422226"/>
            <a:ext cx="788968" cy="2141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959608" y="2756616"/>
            <a:ext cx="291985" cy="5340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5088931" y="5591131"/>
            <a:ext cx="788968" cy="21726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5716089" y="2756616"/>
            <a:ext cx="349278" cy="5340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AutoShape 2" descr="“double sided arrow”的图片搜索结果"/>
          <p:cNvSpPr>
            <a:spLocks noChangeAspect="1" noChangeArrowheads="1"/>
          </p:cNvSpPr>
          <p:nvPr/>
        </p:nvSpPr>
        <p:spPr bwMode="auto">
          <a:xfrm>
            <a:off x="-572544" y="-76731"/>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90" name="图片 89"/>
          <p:cNvPicPr>
            <a:picLocks noChangeAspect="1"/>
          </p:cNvPicPr>
          <p:nvPr/>
        </p:nvPicPr>
        <p:blipFill>
          <a:blip r:embed="rId3" cstate="print">
            <a:extLst>
              <a:ext uri="{BEBA8EAE-BF5A-486C-A8C5-ECC9F3942E4B}">
                <a14:imgProps xmlns:a14="http://schemas.microsoft.com/office/drawing/2010/main">
                  <a14:imgLayer r:embed="rId4">
                    <a14:imgEffect>
                      <a14:backgroundRemoval t="1235" b="100000" l="0" r="100000"/>
                    </a14:imgEffect>
                  </a14:imgLayer>
                </a14:imgProps>
              </a:ext>
              <a:ext uri="{28A0092B-C50C-407E-A947-70E740481C1C}">
                <a14:useLocalDpi xmlns:a14="http://schemas.microsoft.com/office/drawing/2010/main" val="0"/>
              </a:ext>
            </a:extLst>
          </a:blip>
          <a:stretch>
            <a:fillRect/>
          </a:stretch>
        </p:blipFill>
        <p:spPr>
          <a:xfrm>
            <a:off x="4196341" y="4124192"/>
            <a:ext cx="1491058" cy="673958"/>
          </a:xfrm>
          <a:prstGeom prst="rect">
            <a:avLst/>
          </a:prstGeom>
        </p:spPr>
      </p:pic>
      <p:pic>
        <p:nvPicPr>
          <p:cNvPr id="91" name="图片 90"/>
          <p:cNvPicPr>
            <a:picLocks noChangeAspect="1"/>
          </p:cNvPicPr>
          <p:nvPr/>
        </p:nvPicPr>
        <p:blipFill rotWithShape="1">
          <a:blip r:embed="rId5" cstate="print">
            <a:extLst>
              <a:ext uri="{28A0092B-C50C-407E-A947-70E740481C1C}">
                <a14:useLocalDpi xmlns:a14="http://schemas.microsoft.com/office/drawing/2010/main" val="0"/>
              </a:ext>
            </a:extLst>
          </a:blip>
          <a:srcRect l="1606" t="24201" r="1675" b="30719"/>
          <a:stretch/>
        </p:blipFill>
        <p:spPr>
          <a:xfrm>
            <a:off x="2045785" y="4184860"/>
            <a:ext cx="1150024" cy="536007"/>
          </a:xfrm>
          <a:prstGeom prst="rect">
            <a:avLst/>
          </a:prstGeom>
        </p:spPr>
      </p:pic>
      <p:sp>
        <p:nvSpPr>
          <p:cNvPr id="69" name="TextBox 68"/>
          <p:cNvSpPr txBox="1"/>
          <p:nvPr/>
        </p:nvSpPr>
        <p:spPr>
          <a:xfrm>
            <a:off x="2729741" y="5100748"/>
            <a:ext cx="2088232" cy="707886"/>
          </a:xfrm>
          <a:prstGeom prst="rect">
            <a:avLst/>
          </a:prstGeom>
          <a:noFill/>
        </p:spPr>
        <p:txBody>
          <a:bodyPr wrap="square" rtlCol="0">
            <a:spAutoFit/>
          </a:bodyPr>
          <a:lstStyle/>
          <a:p>
            <a:pPr algn="ctr"/>
            <a:r>
              <a:rPr lang="en-US" altLang="zh-CN" sz="2000" b="1" dirty="0"/>
              <a:t>DMA</a:t>
            </a:r>
          </a:p>
          <a:p>
            <a:pPr algn="ctr"/>
            <a:r>
              <a:rPr lang="en-US" altLang="zh-CN" sz="2000" b="1" dirty="0"/>
              <a:t>(un)locked</a:t>
            </a:r>
          </a:p>
        </p:txBody>
      </p:sp>
      <p:sp>
        <p:nvSpPr>
          <p:cNvPr id="80" name="TextBox 79"/>
          <p:cNvSpPr txBox="1"/>
          <p:nvPr/>
        </p:nvSpPr>
        <p:spPr>
          <a:xfrm>
            <a:off x="2813189" y="5952792"/>
            <a:ext cx="2088232" cy="707886"/>
          </a:xfrm>
          <a:prstGeom prst="rect">
            <a:avLst/>
          </a:prstGeom>
          <a:noFill/>
        </p:spPr>
        <p:txBody>
          <a:bodyPr wrap="square" rtlCol="0">
            <a:spAutoFit/>
          </a:bodyPr>
          <a:lstStyle/>
          <a:p>
            <a:pPr algn="ctr"/>
            <a:r>
              <a:rPr lang="en-US" altLang="zh-CN" sz="2000" b="1" dirty="0"/>
              <a:t>Software Page</a:t>
            </a:r>
          </a:p>
          <a:p>
            <a:pPr algn="ctr"/>
            <a:r>
              <a:rPr lang="en-US" altLang="zh-CN" sz="2000" b="1" dirty="0"/>
              <a:t>Migrate</a:t>
            </a:r>
          </a:p>
        </p:txBody>
      </p:sp>
      <p:grpSp>
        <p:nvGrpSpPr>
          <p:cNvPr id="5" name="组合 4"/>
          <p:cNvGrpSpPr/>
          <p:nvPr/>
        </p:nvGrpSpPr>
        <p:grpSpPr>
          <a:xfrm>
            <a:off x="2910077" y="1051015"/>
            <a:ext cx="1440160" cy="1412405"/>
            <a:chOff x="1235744" y="384572"/>
            <a:chExt cx="1440160" cy="1412405"/>
          </a:xfrm>
        </p:grpSpPr>
        <p:pic>
          <p:nvPicPr>
            <p:cNvPr id="87" name="Picture 13" descr="“gear gif”的图片搜索结果"/>
            <p:cNvPicPr>
              <a:picLocks noChangeAspect="1" noChangeArrowheads="1" noCrop="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1235744" y="384572"/>
              <a:ext cx="1440160" cy="1412405"/>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3574" y="692696"/>
              <a:ext cx="924500" cy="7961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1235744" y="799962"/>
              <a:ext cx="1440160" cy="523220"/>
            </a:xfrm>
            <a:prstGeom prst="rect">
              <a:avLst/>
            </a:prstGeom>
            <a:noFill/>
          </p:spPr>
          <p:txBody>
            <a:bodyPr wrap="square" rtlCol="0">
              <a:spAutoFit/>
            </a:bodyPr>
            <a:lstStyle/>
            <a:p>
              <a:pPr algn="ctr"/>
              <a:r>
                <a:rPr lang="en-US" altLang="zh-CN" sz="2800" b="1" dirty="0">
                  <a:solidFill>
                    <a:schemeClr val="bg1"/>
                  </a:solidFill>
                </a:rPr>
                <a:t>Memos</a:t>
              </a:r>
              <a:endParaRPr lang="zh-CN" altLang="en-US" sz="2800" b="1" dirty="0">
                <a:solidFill>
                  <a:schemeClr val="bg1"/>
                </a:solidFill>
              </a:endParaRPr>
            </a:p>
          </p:txBody>
        </p:sp>
      </p:grpSp>
      <p:sp>
        <p:nvSpPr>
          <p:cNvPr id="92" name="矩形 91"/>
          <p:cNvSpPr/>
          <p:nvPr/>
        </p:nvSpPr>
        <p:spPr>
          <a:xfrm>
            <a:off x="3051793" y="2756616"/>
            <a:ext cx="864096" cy="5340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4"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89844" l="0" r="94922"/>
                    </a14:imgEffect>
                  </a14:imgLayer>
                </a14:imgProps>
              </a:ext>
              <a:ext uri="{28A0092B-C50C-407E-A947-70E740481C1C}">
                <a14:useLocalDpi xmlns:a14="http://schemas.microsoft.com/office/drawing/2010/main" val="0"/>
              </a:ext>
            </a:extLst>
          </a:blip>
          <a:srcRect/>
          <a:stretch>
            <a:fillRect/>
          </a:stretch>
        </p:blipFill>
        <p:spPr bwMode="auto">
          <a:xfrm>
            <a:off x="103073" y="1051015"/>
            <a:ext cx="645604" cy="6456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7" name="Picture 6" descr="“ie图标”的图片搜索结果"/>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76" y="1838083"/>
            <a:ext cx="611273" cy="611273"/>
          </a:xfrm>
          <a:prstGeom prst="rect">
            <a:avLst/>
          </a:prstGeom>
          <a:noFill/>
          <a:extLst>
            <a:ext uri="{909E8E84-426E-40dd-AFC4-6F175D3DCCD1}">
              <a14:hiddenFill xmlns="" xmlns:a14="http://schemas.microsoft.com/office/drawing/2010/main">
                <a:solidFill>
                  <a:srgbClr val="FFFFFF"/>
                </a:solidFill>
              </a14:hiddenFill>
            </a:ext>
          </a:extLst>
        </p:spPr>
      </p:pic>
      <p:sp>
        <p:nvSpPr>
          <p:cNvPr id="109" name="矩形 108"/>
          <p:cNvSpPr/>
          <p:nvPr/>
        </p:nvSpPr>
        <p:spPr>
          <a:xfrm>
            <a:off x="748677" y="5962300"/>
            <a:ext cx="792088" cy="9952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nvSpPr>
        <p:spPr>
          <a:xfrm>
            <a:off x="731860" y="5939784"/>
            <a:ext cx="788968" cy="7150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nvSpPr>
        <p:spPr>
          <a:xfrm>
            <a:off x="6060103" y="5083094"/>
            <a:ext cx="788968" cy="7150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5068017" y="5372877"/>
            <a:ext cx="788968" cy="21825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p:nvPr/>
        </p:nvSpPr>
        <p:spPr>
          <a:xfrm>
            <a:off x="745371" y="5080908"/>
            <a:ext cx="788968" cy="18993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5074142" y="5083094"/>
            <a:ext cx="788968" cy="7150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731860" y="5076416"/>
            <a:ext cx="788968" cy="7150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p:nvPr/>
        </p:nvSpPr>
        <p:spPr>
          <a:xfrm>
            <a:off x="6068584" y="5945004"/>
            <a:ext cx="792088" cy="1694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p:nvPr/>
        </p:nvSpPr>
        <p:spPr>
          <a:xfrm>
            <a:off x="1753505" y="5951990"/>
            <a:ext cx="788968" cy="7150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nvSpPr>
        <p:spPr>
          <a:xfrm>
            <a:off x="6060103" y="5939784"/>
            <a:ext cx="788968" cy="7150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p:cNvSpPr/>
          <p:nvPr/>
        </p:nvSpPr>
        <p:spPr>
          <a:xfrm>
            <a:off x="1748940" y="5092820"/>
            <a:ext cx="788968" cy="1727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a:off x="5083667" y="5951032"/>
            <a:ext cx="788968" cy="7150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5" name="Picture 7" descr="C:\Users\xiemy\Downloads\应用图标.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86499" y="1400779"/>
            <a:ext cx="910677" cy="798568"/>
          </a:xfrm>
          <a:prstGeom prst="rect">
            <a:avLst/>
          </a:prstGeom>
          <a:noFill/>
          <a:extLst>
            <a:ext uri="{909E8E84-426E-40dd-AFC4-6F175D3DCCD1}">
              <a14:hiddenFill xmlns="" xmlns:a14="http://schemas.microsoft.com/office/drawing/2010/main">
                <a:solidFill>
                  <a:srgbClr val="FFFFFF"/>
                </a:solidFill>
              </a14:hiddenFill>
            </a:ext>
          </a:extLst>
        </p:spPr>
      </p:pic>
      <p:sp>
        <p:nvSpPr>
          <p:cNvPr id="8" name="矩形 7"/>
          <p:cNvSpPr/>
          <p:nvPr/>
        </p:nvSpPr>
        <p:spPr>
          <a:xfrm>
            <a:off x="819545" y="974938"/>
            <a:ext cx="8257279" cy="1536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757555" y="1947860"/>
            <a:ext cx="947295" cy="646331"/>
          </a:xfrm>
          <a:prstGeom prst="rect">
            <a:avLst/>
          </a:prstGeom>
          <a:noFill/>
        </p:spPr>
        <p:txBody>
          <a:bodyPr wrap="square" rtlCol="0">
            <a:spAutoFit/>
          </a:bodyPr>
          <a:lstStyle/>
          <a:p>
            <a:r>
              <a:rPr lang="en-US" altLang="zh-CN" sz="3600" b="1" dirty="0"/>
              <a:t>OS</a:t>
            </a:r>
            <a:endParaRPr lang="zh-CN" altLang="en-US" sz="3600" b="1" dirty="0"/>
          </a:p>
        </p:txBody>
      </p:sp>
      <p:pic>
        <p:nvPicPr>
          <p:cNvPr id="82" name="Picture 19" descr="C:\Users\xiemy\Desktop\图片3.png"/>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1667" l="0" r="100000"/>
                    </a14:imgEffect>
                  </a14:imgLayer>
                </a14:imgProps>
              </a:ext>
              <a:ext uri="{28A0092B-C50C-407E-A947-70E740481C1C}">
                <a14:useLocalDpi xmlns:a14="http://schemas.microsoft.com/office/drawing/2010/main" val="0"/>
              </a:ext>
            </a:extLst>
          </a:blip>
          <a:srcRect b="9050"/>
          <a:stretch/>
        </p:blipFill>
        <p:spPr bwMode="auto">
          <a:xfrm>
            <a:off x="3221171" y="1405605"/>
            <a:ext cx="875007" cy="68731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760568" y="928788"/>
            <a:ext cx="2767209" cy="353943"/>
          </a:xfrm>
          <a:prstGeom prst="rect">
            <a:avLst/>
          </a:prstGeom>
          <a:noFill/>
        </p:spPr>
        <p:txBody>
          <a:bodyPr wrap="square" rtlCol="0">
            <a:spAutoFit/>
          </a:bodyPr>
          <a:lstStyle/>
          <a:p>
            <a:r>
              <a:rPr lang="en-US" altLang="zh-CN" sz="1700" b="1" dirty="0" err="1">
                <a:ea typeface="黑体"/>
                <a:cs typeface="黑体"/>
              </a:rPr>
              <a:t>HyMM</a:t>
            </a:r>
            <a:endParaRPr lang="zh-CN" altLang="en-US" sz="1700" b="1" dirty="0">
              <a:latin typeface="黑体"/>
              <a:ea typeface="黑体"/>
              <a:cs typeface="黑体"/>
            </a:endParaRPr>
          </a:p>
        </p:txBody>
      </p:sp>
      <p:sp>
        <p:nvSpPr>
          <p:cNvPr id="119" name="左右箭头 118"/>
          <p:cNvSpPr/>
          <p:nvPr/>
        </p:nvSpPr>
        <p:spPr>
          <a:xfrm>
            <a:off x="2910865" y="5692948"/>
            <a:ext cx="1722014" cy="369271"/>
          </a:xfrm>
          <a:prstGeom prst="leftRightArrow">
            <a:avLst>
              <a:gd name="adj1" fmla="val 36181"/>
              <a:gd name="adj2" fmla="val 79000"/>
            </a:avLst>
          </a:prstGeom>
          <a:solidFill>
            <a:schemeClr val="bg1">
              <a:lumMod val="75000"/>
            </a:schemeClr>
          </a:solidFill>
          <a:ln w="3175">
            <a:solidFill>
              <a:schemeClr val="tx1"/>
            </a:solidFill>
          </a:ln>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p:nvPr/>
        </p:nvSpPr>
        <p:spPr>
          <a:xfrm>
            <a:off x="1742116" y="5482004"/>
            <a:ext cx="792088" cy="1589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1742116" y="5080908"/>
            <a:ext cx="792088" cy="7284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p:nvPr/>
        </p:nvSpPr>
        <p:spPr>
          <a:xfrm>
            <a:off x="2746263" y="2756616"/>
            <a:ext cx="164602" cy="52409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p:nvPr/>
        </p:nvSpPr>
        <p:spPr>
          <a:xfrm>
            <a:off x="819545" y="2756616"/>
            <a:ext cx="5904656" cy="5240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标题 1"/>
          <p:cNvSpPr txBox="1">
            <a:spLocks/>
          </p:cNvSpPr>
          <p:nvPr/>
        </p:nvSpPr>
        <p:spPr>
          <a:xfrm>
            <a:off x="0" y="4832"/>
            <a:ext cx="9144000" cy="65850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4000" b="1" dirty="0">
                <a:latin typeface="+mn-lt"/>
                <a:ea typeface="黑体"/>
                <a:cs typeface="黑体"/>
              </a:rPr>
              <a:t>Memos – How </a:t>
            </a:r>
            <a:r>
              <a:rPr kumimoji="1" lang="en-US" altLang="zh-CN" sz="4000" b="1">
                <a:latin typeface="+mn-lt"/>
                <a:ea typeface="黑体"/>
                <a:cs typeface="黑体"/>
              </a:rPr>
              <a:t>it works?</a:t>
            </a:r>
            <a:endParaRPr kumimoji="1" lang="zh-CN" altLang="en-US" sz="4000" b="1" dirty="0">
              <a:latin typeface="+mn-lt"/>
              <a:ea typeface="黑体"/>
              <a:cs typeface="黑体"/>
            </a:endParaRPr>
          </a:p>
        </p:txBody>
      </p:sp>
      <p:sp>
        <p:nvSpPr>
          <p:cNvPr id="15" name="文本框 14"/>
          <p:cNvSpPr txBox="1"/>
          <p:nvPr/>
        </p:nvSpPr>
        <p:spPr>
          <a:xfrm>
            <a:off x="6985093" y="4748852"/>
            <a:ext cx="2288939" cy="877163"/>
          </a:xfrm>
          <a:prstGeom prst="rect">
            <a:avLst/>
          </a:prstGeom>
          <a:noFill/>
        </p:spPr>
        <p:txBody>
          <a:bodyPr wrap="square" rtlCol="0">
            <a:spAutoFit/>
          </a:bodyPr>
          <a:lstStyle/>
          <a:p>
            <a:r>
              <a:rPr kumimoji="1" lang="en-US" altLang="zh-CN" sz="2000" b="1" dirty="0">
                <a:solidFill>
                  <a:srgbClr val="008000"/>
                </a:solidFill>
                <a:latin typeface="Arial" panose="020B0604020202020204" pitchFamily="34" charset="0"/>
                <a:ea typeface="黑体"/>
                <a:cs typeface="Arial" panose="020B0604020202020204" pitchFamily="34" charset="0"/>
              </a:rPr>
              <a:t>   Lifetime: </a:t>
            </a:r>
            <a:r>
              <a:rPr kumimoji="1" lang="en-US" altLang="zh-CN" b="1" dirty="0">
                <a:solidFill>
                  <a:srgbClr val="008000"/>
                </a:solidFill>
                <a:latin typeface="Arial" panose="020B0604020202020204" pitchFamily="34" charset="0"/>
                <a:ea typeface="黑体"/>
                <a:cs typeface="Arial" panose="020B0604020202020204" pitchFamily="34" charset="0"/>
              </a:rPr>
              <a:t>34x</a:t>
            </a:r>
          </a:p>
          <a:p>
            <a:endParaRPr kumimoji="1" lang="en-US" altLang="zh-CN" sz="1100" b="1" dirty="0">
              <a:latin typeface="Arial" panose="020B0604020202020204" pitchFamily="34" charset="0"/>
              <a:ea typeface="黑体"/>
              <a:cs typeface="Arial" panose="020B0604020202020204" pitchFamily="34" charset="0"/>
            </a:endParaRPr>
          </a:p>
          <a:p>
            <a:r>
              <a:rPr kumimoji="1" lang="en-US" altLang="zh-CN" sz="2000" b="1" dirty="0">
                <a:solidFill>
                  <a:srgbClr val="FF0000"/>
                </a:solidFill>
                <a:latin typeface="Arial" panose="020B0604020202020204" pitchFamily="34" charset="0"/>
                <a:ea typeface="黑体"/>
                <a:cs typeface="Arial" panose="020B0604020202020204" pitchFamily="34" charset="0"/>
              </a:rPr>
              <a:t>Energy: </a:t>
            </a:r>
            <a:r>
              <a:rPr kumimoji="1" lang="en-US" altLang="zh-CN" b="1" dirty="0">
                <a:solidFill>
                  <a:srgbClr val="FF0000"/>
                </a:solidFill>
                <a:latin typeface="Arial" panose="020B0604020202020204" pitchFamily="34" charset="0"/>
                <a:ea typeface="黑体"/>
                <a:cs typeface="Arial" panose="020B0604020202020204" pitchFamily="34" charset="0"/>
              </a:rPr>
              <a:t>29</a:t>
            </a:r>
            <a:r>
              <a:rPr kumimoji="1" lang="zh-CN" altLang="en-US" b="1" dirty="0">
                <a:solidFill>
                  <a:srgbClr val="FF0000"/>
                </a:solidFill>
                <a:latin typeface="Arial" panose="020B0604020202020204" pitchFamily="34" charset="0"/>
                <a:ea typeface="黑体"/>
                <a:cs typeface="Arial" panose="020B0604020202020204" pitchFamily="34" charset="0"/>
              </a:rPr>
              <a:t>～</a:t>
            </a:r>
            <a:r>
              <a:rPr kumimoji="1" lang="en-US" altLang="zh-CN" b="1" dirty="0">
                <a:solidFill>
                  <a:srgbClr val="FF0000"/>
                </a:solidFill>
                <a:latin typeface="Arial" panose="020B0604020202020204" pitchFamily="34" charset="0"/>
                <a:ea typeface="黑体"/>
                <a:cs typeface="Arial" panose="020B0604020202020204" pitchFamily="34" charset="0"/>
              </a:rPr>
              <a:t>82%</a:t>
            </a:r>
          </a:p>
        </p:txBody>
      </p:sp>
      <p:cxnSp>
        <p:nvCxnSpPr>
          <p:cNvPr id="18" name="直线箭头连接符 17"/>
          <p:cNvCxnSpPr/>
          <p:nvPr/>
        </p:nvCxnSpPr>
        <p:spPr>
          <a:xfrm flipV="1">
            <a:off x="8843570" y="4764775"/>
            <a:ext cx="0" cy="313066"/>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直线箭头连接符 128"/>
          <p:cNvCxnSpPr/>
          <p:nvPr/>
        </p:nvCxnSpPr>
        <p:spPr>
          <a:xfrm>
            <a:off x="9089522" y="5264060"/>
            <a:ext cx="0" cy="29228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箭头: 右 15">
            <a:extLst>
              <a:ext uri="{FF2B5EF4-FFF2-40B4-BE49-F238E27FC236}">
                <a16:creationId xmlns:a16="http://schemas.microsoft.com/office/drawing/2014/main" id="{16A8842A-178E-4F74-9F7D-16D2D6E87CE8}"/>
              </a:ext>
            </a:extLst>
          </p:cNvPr>
          <p:cNvSpPr/>
          <p:nvPr/>
        </p:nvSpPr>
        <p:spPr>
          <a:xfrm>
            <a:off x="4196341" y="5264060"/>
            <a:ext cx="583644" cy="272288"/>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2" name="箭头: 右 131">
            <a:extLst>
              <a:ext uri="{FF2B5EF4-FFF2-40B4-BE49-F238E27FC236}">
                <a16:creationId xmlns:a16="http://schemas.microsoft.com/office/drawing/2014/main" id="{2C372B21-DBBE-48DC-B7ED-087A962FA415}"/>
              </a:ext>
            </a:extLst>
          </p:cNvPr>
          <p:cNvSpPr/>
          <p:nvPr/>
        </p:nvSpPr>
        <p:spPr>
          <a:xfrm rot="10800000">
            <a:off x="2819808" y="6320278"/>
            <a:ext cx="583644" cy="272288"/>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0034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childTnLst>
                          </p:cTn>
                        </p:par>
                        <p:par>
                          <p:cTn id="13" fill="hold">
                            <p:stCondLst>
                              <p:cond delay="0"/>
                            </p:stCondLst>
                            <p:childTnLst>
                              <p:par>
                                <p:cTn id="14" presetID="63" presetClass="path" presetSubtype="0" accel="50000" decel="50000" fill="hold" nodeType="afterEffect">
                                  <p:stCondLst>
                                    <p:cond delay="0"/>
                                  </p:stCondLst>
                                  <p:childTnLst>
                                    <p:animMotion origin="layout" path="M 4.72222E-6 7.40741E-7 L 0.23211 7.40741E-7 " pathEditMode="relative" rAng="0" ptsTypes="AA">
                                      <p:cBhvr>
                                        <p:cTn id="15" dur="2000" fill="hold"/>
                                        <p:tgtEl>
                                          <p:spTgt spid="94"/>
                                        </p:tgtEl>
                                        <p:attrNameLst>
                                          <p:attrName>ppt_x</p:attrName>
                                          <p:attrName>ppt_y</p:attrName>
                                        </p:attrNameLst>
                                      </p:cBhvr>
                                      <p:rCtr x="11597" y="0"/>
                                    </p:animMotion>
                                  </p:childTnLst>
                                </p:cTn>
                              </p:par>
                              <p:par>
                                <p:cTn id="16" presetID="63" presetClass="path" presetSubtype="0" accel="50000" decel="50000" fill="hold" nodeType="withEffect">
                                  <p:stCondLst>
                                    <p:cond delay="100"/>
                                  </p:stCondLst>
                                  <p:childTnLst>
                                    <p:animMotion origin="layout" path="M -2.5E-6 2.22222E-6 L 0.23802 2.22222E-6 " pathEditMode="relative" rAng="0" ptsTypes="AA">
                                      <p:cBhvr>
                                        <p:cTn id="17" dur="2000" fill="hold"/>
                                        <p:tgtEl>
                                          <p:spTgt spid="97"/>
                                        </p:tgtEl>
                                        <p:attrNameLst>
                                          <p:attrName>ppt_x</p:attrName>
                                          <p:attrName>ppt_y</p:attrName>
                                        </p:attrNameLst>
                                      </p:cBhvr>
                                      <p:rCtr x="11892" y="0"/>
                                    </p:animMotion>
                                  </p:childTnLst>
                                </p:cTn>
                              </p:par>
                              <p:par>
                                <p:cTn id="18" presetID="63" presetClass="path" presetSubtype="0" accel="50000" decel="50000" fill="hold" nodeType="withEffect">
                                  <p:stCondLst>
                                    <p:cond delay="200"/>
                                  </p:stCondLst>
                                  <p:childTnLst>
                                    <p:animMotion origin="layout" path="M 0 0 L 0.25 0 E" pathEditMode="relative" ptsTypes="">
                                      <p:cBhvr>
                                        <p:cTn id="19" dur="2000" fill="hold"/>
                                        <p:tgtEl>
                                          <p:spTgt spid="135"/>
                                        </p:tgtEl>
                                        <p:attrNameLst>
                                          <p:attrName>ppt_x</p:attrName>
                                          <p:attrName>ppt_y</p:attrName>
                                        </p:attrNameLst>
                                      </p:cBhvr>
                                    </p:animMotion>
                                  </p:childTnLst>
                                </p:cTn>
                              </p:par>
                            </p:childTnLst>
                          </p:cTn>
                        </p:par>
                        <p:par>
                          <p:cTn id="20" fill="hold">
                            <p:stCondLst>
                              <p:cond delay="2200"/>
                            </p:stCondLst>
                            <p:childTnLst>
                              <p:par>
                                <p:cTn id="21" presetID="31" presetClass="exit" presetSubtype="0" fill="hold" nodeType="afterEffect">
                                  <p:stCondLst>
                                    <p:cond delay="0"/>
                                  </p:stCondLst>
                                  <p:childTnLst>
                                    <p:anim calcmode="lin" valueType="num">
                                      <p:cBhvr>
                                        <p:cTn id="22" dur="500"/>
                                        <p:tgtEl>
                                          <p:spTgt spid="94"/>
                                        </p:tgtEl>
                                        <p:attrNameLst>
                                          <p:attrName>ppt_w</p:attrName>
                                        </p:attrNameLst>
                                      </p:cBhvr>
                                      <p:tavLst>
                                        <p:tav tm="0">
                                          <p:val>
                                            <p:strVal val="ppt_w"/>
                                          </p:val>
                                        </p:tav>
                                        <p:tav tm="100000">
                                          <p:val>
                                            <p:fltVal val="0"/>
                                          </p:val>
                                        </p:tav>
                                      </p:tavLst>
                                    </p:anim>
                                    <p:anim calcmode="lin" valueType="num">
                                      <p:cBhvr>
                                        <p:cTn id="23" dur="500"/>
                                        <p:tgtEl>
                                          <p:spTgt spid="94"/>
                                        </p:tgtEl>
                                        <p:attrNameLst>
                                          <p:attrName>ppt_h</p:attrName>
                                        </p:attrNameLst>
                                      </p:cBhvr>
                                      <p:tavLst>
                                        <p:tav tm="0">
                                          <p:val>
                                            <p:strVal val="ppt_h"/>
                                          </p:val>
                                        </p:tav>
                                        <p:tav tm="100000">
                                          <p:val>
                                            <p:fltVal val="0"/>
                                          </p:val>
                                        </p:tav>
                                      </p:tavLst>
                                    </p:anim>
                                    <p:anim calcmode="lin" valueType="num">
                                      <p:cBhvr>
                                        <p:cTn id="24" dur="500"/>
                                        <p:tgtEl>
                                          <p:spTgt spid="94"/>
                                        </p:tgtEl>
                                        <p:attrNameLst>
                                          <p:attrName>style.rotation</p:attrName>
                                        </p:attrNameLst>
                                      </p:cBhvr>
                                      <p:tavLst>
                                        <p:tav tm="0">
                                          <p:val>
                                            <p:fltVal val="0"/>
                                          </p:val>
                                        </p:tav>
                                        <p:tav tm="100000">
                                          <p:val>
                                            <p:fltVal val="90"/>
                                          </p:val>
                                        </p:tav>
                                      </p:tavLst>
                                    </p:anim>
                                    <p:animEffect transition="out" filter="fade">
                                      <p:cBhvr>
                                        <p:cTn id="25" dur="500"/>
                                        <p:tgtEl>
                                          <p:spTgt spid="94"/>
                                        </p:tgtEl>
                                      </p:cBhvr>
                                    </p:animEffect>
                                    <p:set>
                                      <p:cBhvr>
                                        <p:cTn id="26" dur="1" fill="hold">
                                          <p:stCondLst>
                                            <p:cond delay="499"/>
                                          </p:stCondLst>
                                        </p:cTn>
                                        <p:tgtEl>
                                          <p:spTgt spid="94"/>
                                        </p:tgtEl>
                                        <p:attrNameLst>
                                          <p:attrName>style.visibility</p:attrName>
                                        </p:attrNameLst>
                                      </p:cBhvr>
                                      <p:to>
                                        <p:strVal val="hidden"/>
                                      </p:to>
                                    </p:set>
                                  </p:childTnLst>
                                </p:cTn>
                              </p:par>
                              <p:par>
                                <p:cTn id="27" presetID="31" presetClass="exit" presetSubtype="0" fill="hold" nodeType="withEffect">
                                  <p:stCondLst>
                                    <p:cond delay="100"/>
                                  </p:stCondLst>
                                  <p:childTnLst>
                                    <p:anim calcmode="lin" valueType="num">
                                      <p:cBhvr>
                                        <p:cTn id="28" dur="500"/>
                                        <p:tgtEl>
                                          <p:spTgt spid="97"/>
                                        </p:tgtEl>
                                        <p:attrNameLst>
                                          <p:attrName>ppt_w</p:attrName>
                                        </p:attrNameLst>
                                      </p:cBhvr>
                                      <p:tavLst>
                                        <p:tav tm="0">
                                          <p:val>
                                            <p:strVal val="ppt_w"/>
                                          </p:val>
                                        </p:tav>
                                        <p:tav tm="100000">
                                          <p:val>
                                            <p:fltVal val="0"/>
                                          </p:val>
                                        </p:tav>
                                      </p:tavLst>
                                    </p:anim>
                                    <p:anim calcmode="lin" valueType="num">
                                      <p:cBhvr>
                                        <p:cTn id="29" dur="500"/>
                                        <p:tgtEl>
                                          <p:spTgt spid="97"/>
                                        </p:tgtEl>
                                        <p:attrNameLst>
                                          <p:attrName>ppt_h</p:attrName>
                                        </p:attrNameLst>
                                      </p:cBhvr>
                                      <p:tavLst>
                                        <p:tav tm="0">
                                          <p:val>
                                            <p:strVal val="ppt_h"/>
                                          </p:val>
                                        </p:tav>
                                        <p:tav tm="100000">
                                          <p:val>
                                            <p:fltVal val="0"/>
                                          </p:val>
                                        </p:tav>
                                      </p:tavLst>
                                    </p:anim>
                                    <p:anim calcmode="lin" valueType="num">
                                      <p:cBhvr>
                                        <p:cTn id="30" dur="500"/>
                                        <p:tgtEl>
                                          <p:spTgt spid="97"/>
                                        </p:tgtEl>
                                        <p:attrNameLst>
                                          <p:attrName>style.rotation</p:attrName>
                                        </p:attrNameLst>
                                      </p:cBhvr>
                                      <p:tavLst>
                                        <p:tav tm="0">
                                          <p:val>
                                            <p:fltVal val="0"/>
                                          </p:val>
                                        </p:tav>
                                        <p:tav tm="100000">
                                          <p:val>
                                            <p:fltVal val="90"/>
                                          </p:val>
                                        </p:tav>
                                      </p:tavLst>
                                    </p:anim>
                                    <p:animEffect transition="out" filter="fade">
                                      <p:cBhvr>
                                        <p:cTn id="31" dur="500"/>
                                        <p:tgtEl>
                                          <p:spTgt spid="97"/>
                                        </p:tgtEl>
                                      </p:cBhvr>
                                    </p:animEffect>
                                    <p:set>
                                      <p:cBhvr>
                                        <p:cTn id="32" dur="1" fill="hold">
                                          <p:stCondLst>
                                            <p:cond delay="499"/>
                                          </p:stCondLst>
                                        </p:cTn>
                                        <p:tgtEl>
                                          <p:spTgt spid="97"/>
                                        </p:tgtEl>
                                        <p:attrNameLst>
                                          <p:attrName>style.visibility</p:attrName>
                                        </p:attrNameLst>
                                      </p:cBhvr>
                                      <p:to>
                                        <p:strVal val="hidden"/>
                                      </p:to>
                                    </p:set>
                                  </p:childTnLst>
                                </p:cTn>
                              </p:par>
                              <p:par>
                                <p:cTn id="33" presetID="31" presetClass="exit" presetSubtype="0" fill="hold" nodeType="withEffect">
                                  <p:stCondLst>
                                    <p:cond delay="200"/>
                                  </p:stCondLst>
                                  <p:childTnLst>
                                    <p:anim calcmode="lin" valueType="num">
                                      <p:cBhvr>
                                        <p:cTn id="34" dur="500"/>
                                        <p:tgtEl>
                                          <p:spTgt spid="135"/>
                                        </p:tgtEl>
                                        <p:attrNameLst>
                                          <p:attrName>ppt_w</p:attrName>
                                        </p:attrNameLst>
                                      </p:cBhvr>
                                      <p:tavLst>
                                        <p:tav tm="0">
                                          <p:val>
                                            <p:strVal val="ppt_w"/>
                                          </p:val>
                                        </p:tav>
                                        <p:tav tm="100000">
                                          <p:val>
                                            <p:fltVal val="0"/>
                                          </p:val>
                                        </p:tav>
                                      </p:tavLst>
                                    </p:anim>
                                    <p:anim calcmode="lin" valueType="num">
                                      <p:cBhvr>
                                        <p:cTn id="35" dur="500"/>
                                        <p:tgtEl>
                                          <p:spTgt spid="135"/>
                                        </p:tgtEl>
                                        <p:attrNameLst>
                                          <p:attrName>ppt_h</p:attrName>
                                        </p:attrNameLst>
                                      </p:cBhvr>
                                      <p:tavLst>
                                        <p:tav tm="0">
                                          <p:val>
                                            <p:strVal val="ppt_h"/>
                                          </p:val>
                                        </p:tav>
                                        <p:tav tm="100000">
                                          <p:val>
                                            <p:fltVal val="0"/>
                                          </p:val>
                                        </p:tav>
                                      </p:tavLst>
                                    </p:anim>
                                    <p:anim calcmode="lin" valueType="num">
                                      <p:cBhvr>
                                        <p:cTn id="36" dur="500"/>
                                        <p:tgtEl>
                                          <p:spTgt spid="135"/>
                                        </p:tgtEl>
                                        <p:attrNameLst>
                                          <p:attrName>style.rotation</p:attrName>
                                        </p:attrNameLst>
                                      </p:cBhvr>
                                      <p:tavLst>
                                        <p:tav tm="0">
                                          <p:val>
                                            <p:fltVal val="0"/>
                                          </p:val>
                                        </p:tav>
                                        <p:tav tm="100000">
                                          <p:val>
                                            <p:fltVal val="90"/>
                                          </p:val>
                                        </p:tav>
                                      </p:tavLst>
                                    </p:anim>
                                    <p:animEffect transition="out" filter="fade">
                                      <p:cBhvr>
                                        <p:cTn id="37" dur="500"/>
                                        <p:tgtEl>
                                          <p:spTgt spid="135"/>
                                        </p:tgtEl>
                                      </p:cBhvr>
                                    </p:animEffect>
                                    <p:set>
                                      <p:cBhvr>
                                        <p:cTn id="38" dur="1" fill="hold">
                                          <p:stCondLst>
                                            <p:cond delay="499"/>
                                          </p:stCondLst>
                                        </p:cTn>
                                        <p:tgtEl>
                                          <p:spTgt spid="135"/>
                                        </p:tgtEl>
                                        <p:attrNameLst>
                                          <p:attrName>style.visibility</p:attrName>
                                        </p:attrNameLst>
                                      </p:cBhvr>
                                      <p:to>
                                        <p:strVal val="hidden"/>
                                      </p:to>
                                    </p:set>
                                  </p:childTnLst>
                                </p:cTn>
                              </p:par>
                            </p:childTnLst>
                          </p:cTn>
                        </p:par>
                        <p:par>
                          <p:cTn id="39" fill="hold">
                            <p:stCondLst>
                              <p:cond delay="2900"/>
                            </p:stCondLst>
                            <p:childTnLst>
                              <p:par>
                                <p:cTn id="40" presetID="1" presetClass="entr" presetSubtype="0" fill="hold" nodeType="afterEffect">
                                  <p:stCondLst>
                                    <p:cond delay="250"/>
                                  </p:stCondLst>
                                  <p:childTnLst>
                                    <p:set>
                                      <p:cBhvr>
                                        <p:cTn id="41" dur="1" fill="hold">
                                          <p:stCondLst>
                                            <p:cond delay="0"/>
                                          </p:stCondLst>
                                        </p:cTn>
                                        <p:tgtEl>
                                          <p:spTgt spid="82"/>
                                        </p:tgtEl>
                                        <p:attrNameLst>
                                          <p:attrName>style.visibility</p:attrName>
                                        </p:attrNameLst>
                                      </p:cBhvr>
                                      <p:to>
                                        <p:strVal val="visible"/>
                                      </p:to>
                                    </p:set>
                                  </p:childTnLst>
                                </p:cTn>
                              </p:par>
                            </p:childTnLst>
                          </p:cTn>
                        </p:par>
                        <p:par>
                          <p:cTn id="42" fill="hold">
                            <p:stCondLst>
                              <p:cond delay="3150"/>
                            </p:stCondLst>
                            <p:childTnLst>
                              <p:par>
                                <p:cTn id="43" presetID="35" presetClass="path" presetSubtype="0" accel="50000" decel="50000" fill="hold" nodeType="afterEffect">
                                  <p:stCondLst>
                                    <p:cond delay="0"/>
                                  </p:stCondLst>
                                  <p:childTnLst>
                                    <p:animMotion origin="layout" path="M -3.61111E-6 2.22222E-6 L -0.19097 2.22222E-6 " pathEditMode="relative" rAng="0" ptsTypes="AA">
                                      <p:cBhvr>
                                        <p:cTn id="44" dur="500" fill="hold"/>
                                        <p:tgtEl>
                                          <p:spTgt spid="82"/>
                                        </p:tgtEl>
                                        <p:attrNameLst>
                                          <p:attrName>ppt_x</p:attrName>
                                          <p:attrName>ppt_y</p:attrName>
                                        </p:attrNameLst>
                                      </p:cBhvr>
                                      <p:rCtr x="-9549" y="0"/>
                                    </p:animMotion>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par>
                          <p:cTn id="47" fill="hold">
                            <p:stCondLst>
                              <p:cond delay="3650"/>
                            </p:stCondLst>
                            <p:childTnLst>
                              <p:par>
                                <p:cTn id="48" presetID="1" presetClass="entr" presetSubtype="0" fill="hold" grpId="0" nodeType="afterEffect">
                                  <p:stCondLst>
                                    <p:cond delay="0"/>
                                  </p:stCondLst>
                                  <p:childTnLst>
                                    <p:set>
                                      <p:cBhvr>
                                        <p:cTn id="49" dur="1" fill="hold">
                                          <p:stCondLst>
                                            <p:cond delay="0"/>
                                          </p:stCondLst>
                                        </p:cTn>
                                        <p:tgtEl>
                                          <p:spTgt spid="50"/>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childTnLst>
                          </p:cTn>
                        </p:par>
                        <p:par>
                          <p:cTn id="56" fill="hold">
                            <p:stCondLst>
                              <p:cond delay="3650"/>
                            </p:stCondLst>
                            <p:childTnLst>
                              <p:par>
                                <p:cTn id="57" presetID="22" presetClass="entr" presetSubtype="8"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250"/>
                                        <p:tgtEl>
                                          <p:spTgt spid="10"/>
                                        </p:tgtEl>
                                      </p:cBhvr>
                                    </p:animEffect>
                                  </p:childTnLst>
                                </p:cTn>
                              </p:par>
                            </p:childTnLst>
                          </p:cTn>
                        </p:par>
                        <p:par>
                          <p:cTn id="60" fill="hold">
                            <p:stCondLst>
                              <p:cond delay="3900"/>
                            </p:stCondLst>
                            <p:childTnLst>
                              <p:par>
                                <p:cTn id="61" presetID="22" presetClass="entr" presetSubtype="8"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250"/>
                                        <p:tgtEl>
                                          <p:spTgt spid="12"/>
                                        </p:tgtEl>
                                      </p:cBhvr>
                                    </p:animEffect>
                                  </p:childTnLst>
                                </p:cTn>
                              </p:par>
                              <p:par>
                                <p:cTn id="64" presetID="8" presetClass="emph" presetSubtype="0" fill="hold" nodeType="withEffect">
                                  <p:stCondLst>
                                    <p:cond delay="0"/>
                                  </p:stCondLst>
                                  <p:childTnLst>
                                    <p:animRot by="21600000">
                                      <p:cBhvr>
                                        <p:cTn id="65" dur="1500" fill="hold"/>
                                        <p:tgtEl>
                                          <p:spTgt spid="82"/>
                                        </p:tgtEl>
                                        <p:attrNameLst>
                                          <p:attrName>r</p:attrName>
                                        </p:attrNameLst>
                                      </p:cBhvr>
                                    </p:animRot>
                                  </p:childTnLst>
                                </p:cTn>
                              </p:par>
                              <p:par>
                                <p:cTn id="66" presetID="38" presetClass="path" presetSubtype="0" accel="50000" decel="50000" fill="hold" grpId="0" nodeType="withEffect">
                                  <p:stCondLst>
                                    <p:cond delay="250"/>
                                  </p:stCondLst>
                                  <p:childTnLst>
                                    <p:animMotion origin="layout" path="M 0 0 L 0.58086 -0.09897" pathEditMode="relative">
                                      <p:cBhvr from="" to="">
                                        <p:cTn id="67" dur="1000" fill="hold">
                                          <p:stCondLst>
                                            <p:cond delay="0"/>
                                          </p:stCondLst>
                                        </p:cTn>
                                        <p:tgtEl>
                                          <p:spTgt spid="109"/>
                                        </p:tgtEl>
                                        <p:attrNameLst>
                                          <p:attrName>ppt_x</p:attrName>
                                          <p:attrName>ppt_y</p:attrName>
                                        </p:attrNameLst>
                                      </p:cBhvr>
                                    </p:animMotion>
                                  </p:childTnLst>
                                </p:cTn>
                              </p:par>
                              <p:par>
                                <p:cTn id="68" presetID="38" presetClass="path" presetSubtype="0" accel="50000" decel="50000" fill="hold" grpId="0" nodeType="withEffect">
                                  <p:stCondLst>
                                    <p:cond delay="250"/>
                                  </p:stCondLst>
                                  <p:childTnLst>
                                    <p:animMotion origin="layout" path="M 0 0 L -0.47533 -0.04464" pathEditMode="relative">
                                      <p:cBhvr from="" to="">
                                        <p:cTn id="69" dur="1000" fill="hold">
                                          <p:stCondLst>
                                            <p:cond delay="0"/>
                                          </p:stCondLst>
                                        </p:cTn>
                                        <p:tgtEl>
                                          <p:spTgt spid="121"/>
                                        </p:tgtEl>
                                        <p:attrNameLst>
                                          <p:attrName>ppt_x</p:attrName>
                                          <p:attrName>ppt_y</p:attrName>
                                        </p:attrNameLst>
                                      </p:cBhvr>
                                    </p:animMotion>
                                  </p:childTnLst>
                                </p:cTn>
                              </p:par>
                              <p:par>
                                <p:cTn id="70" presetID="38" presetClass="path" presetSubtype="0" accel="50000" decel="50000" fill="hold" grpId="0" nodeType="withEffect">
                                  <p:stCondLst>
                                    <p:cond delay="1250"/>
                                  </p:stCondLst>
                                  <p:childTnLst>
                                    <p:animMotion origin="layout" path="M 0 0 L -0.47224 0.0048" pathEditMode="relative">
                                      <p:cBhvr from="" to="">
                                        <p:cTn id="71" dur="1000" fill="hold">
                                          <p:stCondLst>
                                            <p:cond delay="0"/>
                                          </p:stCondLst>
                                        </p:cTn>
                                        <p:tgtEl>
                                          <p:spTgt spid="126"/>
                                        </p:tgtEl>
                                        <p:attrNameLst>
                                          <p:attrName>ppt_x</p:attrName>
                                          <p:attrName>ppt_y</p:attrName>
                                        </p:attrNameLst>
                                      </p:cBhvr>
                                    </p:animMotion>
                                  </p:childTnLst>
                                </p:cTn>
                              </p:par>
                              <p:par>
                                <p:cTn id="72" presetID="38" presetClass="path" presetSubtype="0" accel="50000" decel="50000" fill="hold" grpId="0" nodeType="withEffect">
                                  <p:stCondLst>
                                    <p:cond delay="1250"/>
                                  </p:stCondLst>
                                  <p:childTnLst>
                                    <p:animMotion origin="layout" path="M 0 0 L 0.36331 0.1282" pathEditMode="relative">
                                      <p:cBhvr from="" to="">
                                        <p:cTn id="73" dur="1000" fill="hold">
                                          <p:stCondLst>
                                            <p:cond delay="0"/>
                                          </p:stCondLst>
                                        </p:cTn>
                                        <p:tgtEl>
                                          <p:spTgt spid="131"/>
                                        </p:tgtEl>
                                        <p:attrNameLst>
                                          <p:attrName>ppt_x</p:attrName>
                                          <p:attrName>ppt_y</p:attrName>
                                        </p:attrNameLst>
                                      </p:cBhvr>
                                    </p:animMotion>
                                  </p:childTnLst>
                                </p:cTn>
                              </p:par>
                            </p:childTnLst>
                          </p:cTn>
                        </p:par>
                        <p:par>
                          <p:cTn id="74" fill="hold">
                            <p:stCondLst>
                              <p:cond delay="6150"/>
                            </p:stCondLst>
                            <p:childTnLst>
                              <p:par>
                                <p:cTn id="75" presetID="22" presetClass="entr" presetSubtype="8" fill="hold" grpId="0" nodeType="after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250"/>
                                        <p:tgtEl>
                                          <p:spTgt spid="68"/>
                                        </p:tgtEl>
                                      </p:cBhvr>
                                    </p:animEffect>
                                  </p:childTnLst>
                                </p:cTn>
                              </p:par>
                              <p:par>
                                <p:cTn id="78" presetID="8" presetClass="emph" presetSubtype="0" fill="hold" nodeType="withEffect">
                                  <p:stCondLst>
                                    <p:cond delay="0"/>
                                  </p:stCondLst>
                                  <p:childTnLst>
                                    <p:animRot by="21600000">
                                      <p:cBhvr>
                                        <p:cTn id="79" dur="2000" fill="hold"/>
                                        <p:tgtEl>
                                          <p:spTgt spid="82"/>
                                        </p:tgtEl>
                                        <p:attrNameLst>
                                          <p:attrName>r</p:attrName>
                                        </p:attrNameLst>
                                      </p:cBhvr>
                                    </p:animRot>
                                  </p:childTnLst>
                                </p:cTn>
                              </p:par>
                              <p:par>
                                <p:cTn id="80" presetID="43" presetClass="path" presetSubtype="0" accel="50000" decel="50000" fill="hold" grpId="0" nodeType="withEffect">
                                  <p:stCondLst>
                                    <p:cond delay="0"/>
                                  </p:stCondLst>
                                  <p:childTnLst>
                                    <p:animMotion origin="layout" path="M 2.5E-6 -1.11111E-6 L -0.02778 -1.11111E-6 C -0.03993 -1.11111E-6 -0.05504 -0.06805 -0.05504 -0.12268 L -0.05504 -0.24421 " pathEditMode="fixed" rAng="0" ptsTypes="FfFF">
                                      <p:cBhvr>
                                        <p:cTn id="81" dur="1000" fill="hold"/>
                                        <p:tgtEl>
                                          <p:spTgt spid="139"/>
                                        </p:tgtEl>
                                        <p:attrNameLst>
                                          <p:attrName>ppt_x</p:attrName>
                                          <p:attrName>ppt_y</p:attrName>
                                        </p:attrNameLst>
                                      </p:cBhvr>
                                      <p:rCtr x="-2760" y="-12222"/>
                                    </p:animMotion>
                                  </p:childTnLst>
                                </p:cTn>
                              </p:par>
                              <p:par>
                                <p:cTn id="82" presetID="43" presetClass="path" presetSubtype="0" accel="50000" decel="50000" fill="hold" grpId="0" nodeType="withEffect">
                                  <p:stCondLst>
                                    <p:cond delay="500"/>
                                  </p:stCondLst>
                                  <p:childTnLst>
                                    <p:animMotion origin="layout" path="M -2.77778E-6 -0.00092 L 0.02483 -0.00092 C 0.03594 -0.00092 0.05 -0.06088 0.05 -0.10949 L 0.05 -0.21643 " pathEditMode="relative" rAng="0" ptsTypes="FfFF">
                                      <p:cBhvr>
                                        <p:cTn id="83" dur="1000" fill="hold"/>
                                        <p:tgtEl>
                                          <p:spTgt spid="84"/>
                                        </p:tgtEl>
                                        <p:attrNameLst>
                                          <p:attrName>ppt_x</p:attrName>
                                          <p:attrName>ppt_y</p:attrName>
                                        </p:attrNameLst>
                                      </p:cBhvr>
                                      <p:rCtr x="2500" y="-10787"/>
                                    </p:animMotion>
                                  </p:childTnLst>
                                </p:cTn>
                              </p:par>
                              <p:par>
                                <p:cTn id="84" presetID="43" presetClass="path" presetSubtype="0" accel="50000" decel="50000" fill="hold" grpId="0" nodeType="withEffect">
                                  <p:stCondLst>
                                    <p:cond delay="0"/>
                                  </p:stCondLst>
                                  <p:childTnLst>
                                    <p:animMotion origin="layout" path="M 5.55556E-7 -0.0037 L 0.02604 -0.0037 C 0.03767 -0.0037 0.05208 -0.07569 0.05208 -0.13379 L 0.05208 -0.26342 " pathEditMode="relative" rAng="0" ptsTypes="FfFF">
                                      <p:cBhvr>
                                        <p:cTn id="85" dur="1000" fill="hold"/>
                                        <p:tgtEl>
                                          <p:spTgt spid="138"/>
                                        </p:tgtEl>
                                        <p:attrNameLst>
                                          <p:attrName>ppt_x</p:attrName>
                                          <p:attrName>ppt_y</p:attrName>
                                        </p:attrNameLst>
                                      </p:cBhvr>
                                      <p:rCtr x="2604" y="-12986"/>
                                    </p:animMotion>
                                  </p:childTnLst>
                                </p:cTn>
                              </p:par>
                              <p:par>
                                <p:cTn id="86" presetID="43" presetClass="path" presetSubtype="0" accel="50000" decel="50000" fill="hold" grpId="0" nodeType="withEffect">
                                  <p:stCondLst>
                                    <p:cond delay="500"/>
                                  </p:stCondLst>
                                  <p:childTnLst>
                                    <p:animMotion origin="layout" path="M -3.33333E-6 1.85185E-6 L 0.02691 1.85185E-6 C 0.03889 1.85185E-6 0.05382 -0.09005 0.05382 -0.16273 L 0.05382 -0.325 " pathEditMode="relative" rAng="0" ptsTypes="FfFF">
                                      <p:cBhvr>
                                        <p:cTn id="87" dur="1000" fill="hold"/>
                                        <p:tgtEl>
                                          <p:spTgt spid="73"/>
                                        </p:tgtEl>
                                        <p:attrNameLst>
                                          <p:attrName>ppt_x</p:attrName>
                                          <p:attrName>ppt_y</p:attrName>
                                        </p:attrNameLst>
                                      </p:cBhvr>
                                      <p:rCtr x="2691" y="-16250"/>
                                    </p:animMotion>
                                  </p:childTnLst>
                                </p:cTn>
                              </p:par>
                              <p:par>
                                <p:cTn id="88" presetID="43" presetClass="path" presetSubtype="0" accel="50000" decel="50000" fill="hold" grpId="0" nodeType="withEffect">
                                  <p:stCondLst>
                                    <p:cond delay="1000"/>
                                  </p:stCondLst>
                                  <p:childTnLst>
                                    <p:animMotion origin="layout" path="M 1.94444E-6 -2.59259E-6 L -0.02899 -2.59259E-6 C -0.04184 -2.59259E-6 -0.05747 -0.0544 -0.05747 -0.09838 L -0.05747 -0.19606 " pathEditMode="relative" rAng="0" ptsTypes="FfFF">
                                      <p:cBhvr>
                                        <p:cTn id="89" dur="1000" fill="hold"/>
                                        <p:tgtEl>
                                          <p:spTgt spid="101"/>
                                        </p:tgtEl>
                                        <p:attrNameLst>
                                          <p:attrName>ppt_x</p:attrName>
                                          <p:attrName>ppt_y</p:attrName>
                                        </p:attrNameLst>
                                      </p:cBhvr>
                                      <p:rCtr x="-2882" y="-9815"/>
                                    </p:animMotion>
                                  </p:childTnLst>
                                </p:cTn>
                              </p:par>
                              <p:par>
                                <p:cTn id="90" presetID="43" presetClass="path" presetSubtype="0" accel="50000" decel="50000" fill="hold" grpId="0" nodeType="withEffect">
                                  <p:stCondLst>
                                    <p:cond delay="1500"/>
                                  </p:stCondLst>
                                  <p:childTnLst>
                                    <p:animMotion origin="layout" path="M -3.33333E-6 -4.81481E-6 L 0.02691 -4.81481E-6 C 0.03889 -4.81481E-6 0.05382 -0.08449 0.05382 -0.153 L 0.05382 -0.30555 " pathEditMode="relative" rAng="0" ptsTypes="FfFF">
                                      <p:cBhvr>
                                        <p:cTn id="91" dur="1000" fill="hold"/>
                                        <p:tgtEl>
                                          <p:spTgt spid="74"/>
                                        </p:tgtEl>
                                        <p:attrNameLst>
                                          <p:attrName>ppt_x</p:attrName>
                                          <p:attrName>ppt_y</p:attrName>
                                        </p:attrNameLst>
                                      </p:cBhvr>
                                      <p:rCtr x="2691" y="-15278"/>
                                    </p:animMotion>
                                  </p:childTnLst>
                                </p:cTn>
                              </p:par>
                            </p:childTnLst>
                          </p:cTn>
                        </p:par>
                        <p:par>
                          <p:cTn id="92" fill="hold">
                            <p:stCondLst>
                              <p:cond delay="8650"/>
                            </p:stCondLst>
                            <p:childTnLst>
                              <p:par>
                                <p:cTn id="93" presetID="64" presetClass="path" presetSubtype="0" accel="50000" decel="50000" fill="hold" grpId="1" nodeType="afterEffect">
                                  <p:stCondLst>
                                    <p:cond delay="0"/>
                                  </p:stCondLst>
                                  <p:childTnLst>
                                    <p:animMotion origin="layout" path="M -0.05504 -0.24491 L -0.05504 -0.31875 " pathEditMode="relative" rAng="0" ptsTypes="AA">
                                      <p:cBhvr>
                                        <p:cTn id="94" dur="500" fill="hold"/>
                                        <p:tgtEl>
                                          <p:spTgt spid="139"/>
                                        </p:tgtEl>
                                        <p:attrNameLst>
                                          <p:attrName>ppt_x</p:attrName>
                                          <p:attrName>ppt_y</p:attrName>
                                        </p:attrNameLst>
                                      </p:cBhvr>
                                      <p:rCtr x="0" y="-3704"/>
                                    </p:animMotion>
                                  </p:childTnLst>
                                </p:cTn>
                              </p:par>
                              <p:par>
                                <p:cTn id="95" presetID="64" presetClass="path" presetSubtype="0" accel="50000" decel="50000" fill="hold" grpId="1" nodeType="withEffect">
                                  <p:stCondLst>
                                    <p:cond delay="0"/>
                                  </p:stCondLst>
                                  <p:childTnLst>
                                    <p:animMotion origin="layout" path="M 0.05208 -0.26343 L 0.05208 -0.31204 " pathEditMode="relative" rAng="0" ptsTypes="AA">
                                      <p:cBhvr>
                                        <p:cTn id="96" dur="500" fill="hold"/>
                                        <p:tgtEl>
                                          <p:spTgt spid="138"/>
                                        </p:tgtEl>
                                        <p:attrNameLst>
                                          <p:attrName>ppt_x</p:attrName>
                                          <p:attrName>ppt_y</p:attrName>
                                        </p:attrNameLst>
                                      </p:cBhvr>
                                      <p:rCtr x="0" y="-2431"/>
                                    </p:animMotion>
                                  </p:childTnLst>
                                </p:cTn>
                              </p:par>
                            </p:childTnLst>
                          </p:cTn>
                        </p:par>
                        <p:par>
                          <p:cTn id="97" fill="hold">
                            <p:stCondLst>
                              <p:cond delay="9150"/>
                            </p:stCondLst>
                            <p:childTnLst>
                              <p:par>
                                <p:cTn id="98" presetID="10" presetClass="exit" presetSubtype="0" fill="hold" grpId="2" nodeType="afterEffect">
                                  <p:stCondLst>
                                    <p:cond delay="0"/>
                                  </p:stCondLst>
                                  <p:childTnLst>
                                    <p:animEffect transition="out" filter="fade">
                                      <p:cBhvr>
                                        <p:cTn id="99" dur="500"/>
                                        <p:tgtEl>
                                          <p:spTgt spid="138"/>
                                        </p:tgtEl>
                                      </p:cBhvr>
                                    </p:animEffect>
                                    <p:set>
                                      <p:cBhvr>
                                        <p:cTn id="100" dur="1" fill="hold">
                                          <p:stCondLst>
                                            <p:cond delay="499"/>
                                          </p:stCondLst>
                                        </p:cTn>
                                        <p:tgtEl>
                                          <p:spTgt spid="138"/>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39"/>
                                        </p:tgtEl>
                                      </p:cBhvr>
                                    </p:animEffect>
                                    <p:set>
                                      <p:cBhvr>
                                        <p:cTn id="103" dur="1" fill="hold">
                                          <p:stCondLst>
                                            <p:cond delay="499"/>
                                          </p:stCondLst>
                                        </p:cTn>
                                        <p:tgtEl>
                                          <p:spTgt spid="139"/>
                                        </p:tgtEl>
                                        <p:attrNameLst>
                                          <p:attrName>style.visibility</p:attrName>
                                        </p:attrNameLst>
                                      </p:cBhvr>
                                      <p:to>
                                        <p:strVal val="hidden"/>
                                      </p:to>
                                    </p:set>
                                  </p:childTnLst>
                                </p:cTn>
                              </p:par>
                              <p:par>
                                <p:cTn id="104" presetID="22" presetClass="entr" presetSubtype="4" fill="hold" grpId="0" nodeType="with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wipe(down)">
                                      <p:cBhvr>
                                        <p:cTn id="106" dur="500"/>
                                        <p:tgtEl>
                                          <p:spTgt spid="86"/>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wipe(down)">
                                      <p:cBhvr>
                                        <p:cTn id="109" dur="500"/>
                                        <p:tgtEl>
                                          <p:spTgt spid="83"/>
                                        </p:tgtEl>
                                      </p:cBhvr>
                                    </p:animEffect>
                                  </p:childTnLst>
                                </p:cTn>
                              </p:par>
                              <p:par>
                                <p:cTn id="110" presetID="63" presetClass="path" presetSubtype="0" accel="50000" decel="50000" fill="hold" nodeType="withEffect">
                                  <p:stCondLst>
                                    <p:cond delay="0"/>
                                  </p:stCondLst>
                                  <p:childTnLst>
                                    <p:animMotion origin="layout" path="M -4.44444E-6 -1.85185E-6 L 0.03143 -1.85185E-6 " pathEditMode="relative" rAng="0" ptsTypes="AA">
                                      <p:cBhvr>
                                        <p:cTn id="111" dur="500" fill="hold"/>
                                        <p:tgtEl>
                                          <p:spTgt spid="93"/>
                                        </p:tgtEl>
                                        <p:attrNameLst>
                                          <p:attrName>ppt_x</p:attrName>
                                          <p:attrName>ppt_y</p:attrName>
                                        </p:attrNameLst>
                                      </p:cBhvr>
                                      <p:rCtr x="1563" y="0"/>
                                    </p:animMotion>
                                  </p:childTnLst>
                                </p:cTn>
                              </p:par>
                            </p:childTnLst>
                          </p:cTn>
                        </p:par>
                        <p:par>
                          <p:cTn id="112" fill="hold">
                            <p:stCondLst>
                              <p:cond delay="9650"/>
                            </p:stCondLst>
                            <p:childTnLst>
                              <p:par>
                                <p:cTn id="113" presetID="64" presetClass="path" presetSubtype="0" accel="50000" decel="50000" fill="hold" grpId="1" nodeType="afterEffect">
                                  <p:stCondLst>
                                    <p:cond delay="0"/>
                                  </p:stCondLst>
                                  <p:childTnLst>
                                    <p:animMotion origin="layout" path="M 0.05382 -0.325 L 0.05382 -0.40949 " pathEditMode="relative" rAng="0" ptsTypes="AA">
                                      <p:cBhvr>
                                        <p:cTn id="114" dur="500" fill="hold"/>
                                        <p:tgtEl>
                                          <p:spTgt spid="73"/>
                                        </p:tgtEl>
                                        <p:attrNameLst>
                                          <p:attrName>ppt_x</p:attrName>
                                          <p:attrName>ppt_y</p:attrName>
                                        </p:attrNameLst>
                                      </p:cBhvr>
                                      <p:rCtr x="0" y="-4236"/>
                                    </p:animMotion>
                                  </p:childTnLst>
                                </p:cTn>
                              </p:par>
                              <p:par>
                                <p:cTn id="115" presetID="22" presetClass="entr" presetSubtype="4" fill="hold" grpId="0" nodeType="withEffect">
                                  <p:stCondLst>
                                    <p:cond delay="0"/>
                                  </p:stCondLst>
                                  <p:childTnLst>
                                    <p:set>
                                      <p:cBhvr>
                                        <p:cTn id="116" dur="1" fill="hold">
                                          <p:stCondLst>
                                            <p:cond delay="0"/>
                                          </p:stCondLst>
                                        </p:cTn>
                                        <p:tgtEl>
                                          <p:spTgt spid="128"/>
                                        </p:tgtEl>
                                        <p:attrNameLst>
                                          <p:attrName>style.visibility</p:attrName>
                                        </p:attrNameLst>
                                      </p:cBhvr>
                                      <p:to>
                                        <p:strVal val="visible"/>
                                      </p:to>
                                    </p:set>
                                    <p:animEffect transition="in" filter="wipe(down)">
                                      <p:cBhvr>
                                        <p:cTn id="117" dur="500"/>
                                        <p:tgtEl>
                                          <p:spTgt spid="128"/>
                                        </p:tgtEl>
                                      </p:cBhvr>
                                    </p:animEffect>
                                  </p:childTnLst>
                                </p:cTn>
                              </p:par>
                              <p:par>
                                <p:cTn id="118" presetID="10" presetClass="exit" presetSubtype="0" fill="hold" grpId="2" nodeType="withEffect">
                                  <p:stCondLst>
                                    <p:cond delay="0"/>
                                  </p:stCondLst>
                                  <p:childTnLst>
                                    <p:animEffect transition="out" filter="fade">
                                      <p:cBhvr>
                                        <p:cTn id="119" dur="500"/>
                                        <p:tgtEl>
                                          <p:spTgt spid="73"/>
                                        </p:tgtEl>
                                      </p:cBhvr>
                                    </p:animEffect>
                                    <p:set>
                                      <p:cBhvr>
                                        <p:cTn id="120" dur="1" fill="hold">
                                          <p:stCondLst>
                                            <p:cond delay="499"/>
                                          </p:stCondLst>
                                        </p:cTn>
                                        <p:tgtEl>
                                          <p:spTgt spid="73"/>
                                        </p:tgtEl>
                                        <p:attrNameLst>
                                          <p:attrName>style.visibility</p:attrName>
                                        </p:attrNameLst>
                                      </p:cBhvr>
                                      <p:to>
                                        <p:strVal val="hidden"/>
                                      </p:to>
                                    </p:set>
                                  </p:childTnLst>
                                </p:cTn>
                              </p:par>
                            </p:childTnLst>
                          </p:cTn>
                        </p:par>
                        <p:par>
                          <p:cTn id="121" fill="hold">
                            <p:stCondLst>
                              <p:cond delay="10150"/>
                            </p:stCondLst>
                            <p:childTnLst>
                              <p:par>
                                <p:cTn id="122" presetID="64" presetClass="path" presetSubtype="0" accel="50000" decel="50000" fill="hold" grpId="1" nodeType="afterEffect">
                                  <p:stCondLst>
                                    <p:cond delay="0"/>
                                  </p:stCondLst>
                                  <p:childTnLst>
                                    <p:animMotion origin="layout" path="M 0.05 -0.21644 L 0.05 -0.34236 " pathEditMode="relative" rAng="0" ptsTypes="AA">
                                      <p:cBhvr>
                                        <p:cTn id="123" dur="500" fill="hold"/>
                                        <p:tgtEl>
                                          <p:spTgt spid="84"/>
                                        </p:tgtEl>
                                        <p:attrNameLst>
                                          <p:attrName>ppt_x</p:attrName>
                                          <p:attrName>ppt_y</p:attrName>
                                        </p:attrNameLst>
                                      </p:cBhvr>
                                      <p:rCtr x="0" y="-6296"/>
                                    </p:animMotion>
                                  </p:childTnLst>
                                </p:cTn>
                              </p:par>
                              <p:par>
                                <p:cTn id="124" presetID="64" presetClass="path" presetSubtype="0" accel="50000" decel="50000" fill="hold" grpId="1" nodeType="withEffect">
                                  <p:stCondLst>
                                    <p:cond delay="0"/>
                                  </p:stCondLst>
                                  <p:childTnLst>
                                    <p:animMotion origin="layout" path="M -0.05747 -0.19606 L -0.05747 -0.32199 " pathEditMode="relative" rAng="0" ptsTypes="AA">
                                      <p:cBhvr>
                                        <p:cTn id="125" dur="500" fill="hold"/>
                                        <p:tgtEl>
                                          <p:spTgt spid="101"/>
                                        </p:tgtEl>
                                        <p:attrNameLst>
                                          <p:attrName>ppt_x</p:attrName>
                                          <p:attrName>ppt_y</p:attrName>
                                        </p:attrNameLst>
                                      </p:cBhvr>
                                      <p:rCtr x="0" y="-6296"/>
                                    </p:animMotion>
                                  </p:childTnLst>
                                </p:cTn>
                              </p:par>
                            </p:childTnLst>
                          </p:cTn>
                        </p:par>
                        <p:par>
                          <p:cTn id="126" fill="hold">
                            <p:stCondLst>
                              <p:cond delay="10650"/>
                            </p:stCondLst>
                            <p:childTnLst>
                              <p:par>
                                <p:cTn id="127" presetID="10" presetClass="exit" presetSubtype="0" fill="hold" grpId="2" nodeType="afterEffect">
                                  <p:stCondLst>
                                    <p:cond delay="0"/>
                                  </p:stCondLst>
                                  <p:childTnLst>
                                    <p:animEffect transition="out" filter="fade">
                                      <p:cBhvr>
                                        <p:cTn id="128" dur="500"/>
                                        <p:tgtEl>
                                          <p:spTgt spid="84"/>
                                        </p:tgtEl>
                                      </p:cBhvr>
                                    </p:animEffect>
                                    <p:set>
                                      <p:cBhvr>
                                        <p:cTn id="129" dur="1" fill="hold">
                                          <p:stCondLst>
                                            <p:cond delay="499"/>
                                          </p:stCondLst>
                                        </p:cTn>
                                        <p:tgtEl>
                                          <p:spTgt spid="84"/>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500"/>
                                        <p:tgtEl>
                                          <p:spTgt spid="101"/>
                                        </p:tgtEl>
                                      </p:cBhvr>
                                    </p:animEffect>
                                    <p:set>
                                      <p:cBhvr>
                                        <p:cTn id="132" dur="1" fill="hold">
                                          <p:stCondLst>
                                            <p:cond delay="499"/>
                                          </p:stCondLst>
                                        </p:cTn>
                                        <p:tgtEl>
                                          <p:spTgt spid="101"/>
                                        </p:tgtEl>
                                        <p:attrNameLst>
                                          <p:attrName>style.visibility</p:attrName>
                                        </p:attrNameLst>
                                      </p:cBhvr>
                                      <p:to>
                                        <p:strVal val="hidden"/>
                                      </p:to>
                                    </p:set>
                                  </p:childTnLst>
                                </p:cTn>
                              </p:par>
                              <p:par>
                                <p:cTn id="133" presetID="22" presetClass="entr" presetSubtype="4" fill="hold" grpId="0" nodeType="withEffect">
                                  <p:stCondLst>
                                    <p:cond delay="0"/>
                                  </p:stCondLst>
                                  <p:childTnLst>
                                    <p:set>
                                      <p:cBhvr>
                                        <p:cTn id="134" dur="1" fill="hold">
                                          <p:stCondLst>
                                            <p:cond delay="0"/>
                                          </p:stCondLst>
                                        </p:cTn>
                                        <p:tgtEl>
                                          <p:spTgt spid="130"/>
                                        </p:tgtEl>
                                        <p:attrNameLst>
                                          <p:attrName>style.visibility</p:attrName>
                                        </p:attrNameLst>
                                      </p:cBhvr>
                                      <p:to>
                                        <p:strVal val="visible"/>
                                      </p:to>
                                    </p:set>
                                    <p:animEffect transition="in" filter="wipe(down)">
                                      <p:cBhvr>
                                        <p:cTn id="135" dur="500"/>
                                        <p:tgtEl>
                                          <p:spTgt spid="130"/>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103"/>
                                        </p:tgtEl>
                                        <p:attrNameLst>
                                          <p:attrName>style.visibility</p:attrName>
                                        </p:attrNameLst>
                                      </p:cBhvr>
                                      <p:to>
                                        <p:strVal val="visible"/>
                                      </p:to>
                                    </p:set>
                                    <p:animEffect transition="in" filter="wipe(down)">
                                      <p:cBhvr>
                                        <p:cTn id="138" dur="500"/>
                                        <p:tgtEl>
                                          <p:spTgt spid="103"/>
                                        </p:tgtEl>
                                      </p:cBhvr>
                                    </p:animEffect>
                                  </p:childTnLst>
                                </p:cTn>
                              </p:par>
                              <p:par>
                                <p:cTn id="139" presetID="63" presetClass="path" presetSubtype="0" accel="50000" decel="50000" fill="hold" nodeType="withEffect">
                                  <p:stCondLst>
                                    <p:cond delay="250"/>
                                  </p:stCondLst>
                                  <p:childTnLst>
                                    <p:animMotion origin="layout" path="M 0.03142 -1.85185E-6 L 0.1809 -1.85185E-6 " pathEditMode="relative" rAng="0" ptsTypes="AA">
                                      <p:cBhvr>
                                        <p:cTn id="140" dur="500" fill="hold"/>
                                        <p:tgtEl>
                                          <p:spTgt spid="93"/>
                                        </p:tgtEl>
                                        <p:attrNameLst>
                                          <p:attrName>ppt_x</p:attrName>
                                          <p:attrName>ppt_y</p:attrName>
                                        </p:attrNameLst>
                                      </p:cBhvr>
                                      <p:rCtr x="7465" y="0"/>
                                    </p:animMotion>
                                  </p:childTnLst>
                                </p:cTn>
                              </p:par>
                              <p:par>
                                <p:cTn id="141" presetID="64" presetClass="path" presetSubtype="0" accel="50000" decel="50000" fill="hold" grpId="1" nodeType="withEffect">
                                  <p:stCondLst>
                                    <p:cond delay="250"/>
                                  </p:stCondLst>
                                  <p:childTnLst>
                                    <p:animMotion origin="layout" path="M 0.05382 -0.30555 L 0.05382 -0.46296 " pathEditMode="relative" rAng="0" ptsTypes="AA">
                                      <p:cBhvr>
                                        <p:cTn id="142" dur="500" fill="hold"/>
                                        <p:tgtEl>
                                          <p:spTgt spid="74"/>
                                        </p:tgtEl>
                                        <p:attrNameLst>
                                          <p:attrName>ppt_x</p:attrName>
                                          <p:attrName>ppt_y</p:attrName>
                                        </p:attrNameLst>
                                      </p:cBhvr>
                                      <p:rCtr x="0" y="-7870"/>
                                    </p:animMotion>
                                  </p:childTnLst>
                                </p:cTn>
                              </p:par>
                              <p:par>
                                <p:cTn id="143" presetID="10" presetClass="exit" presetSubtype="0" fill="hold" grpId="1" nodeType="withEffect">
                                  <p:stCondLst>
                                    <p:cond delay="250"/>
                                  </p:stCondLst>
                                  <p:childTnLst>
                                    <p:animEffect transition="out" filter="fade">
                                      <p:cBhvr>
                                        <p:cTn id="144" dur="500"/>
                                        <p:tgtEl>
                                          <p:spTgt spid="130"/>
                                        </p:tgtEl>
                                      </p:cBhvr>
                                    </p:animEffect>
                                    <p:set>
                                      <p:cBhvr>
                                        <p:cTn id="145" dur="1" fill="hold">
                                          <p:stCondLst>
                                            <p:cond delay="499"/>
                                          </p:stCondLst>
                                        </p:cTn>
                                        <p:tgtEl>
                                          <p:spTgt spid="130"/>
                                        </p:tgtEl>
                                        <p:attrNameLst>
                                          <p:attrName>style.visibility</p:attrName>
                                        </p:attrNameLst>
                                      </p:cBhvr>
                                      <p:to>
                                        <p:strVal val="hidden"/>
                                      </p:to>
                                    </p:set>
                                  </p:childTnLst>
                                </p:cTn>
                              </p:par>
                            </p:childTnLst>
                          </p:cTn>
                        </p:par>
                        <p:par>
                          <p:cTn id="146" fill="hold">
                            <p:stCondLst>
                              <p:cond delay="11400"/>
                            </p:stCondLst>
                            <p:childTnLst>
                              <p:par>
                                <p:cTn id="147" presetID="22" presetClass="entr" presetSubtype="4" fill="hold" grpId="0" nodeType="afterEffect">
                                  <p:stCondLst>
                                    <p:cond delay="0"/>
                                  </p:stCondLst>
                                  <p:childTnLst>
                                    <p:set>
                                      <p:cBhvr>
                                        <p:cTn id="148" dur="1" fill="hold">
                                          <p:stCondLst>
                                            <p:cond delay="0"/>
                                          </p:stCondLst>
                                        </p:cTn>
                                        <p:tgtEl>
                                          <p:spTgt spid="92"/>
                                        </p:tgtEl>
                                        <p:attrNameLst>
                                          <p:attrName>style.visibility</p:attrName>
                                        </p:attrNameLst>
                                      </p:cBhvr>
                                      <p:to>
                                        <p:strVal val="visible"/>
                                      </p:to>
                                    </p:set>
                                    <p:animEffect transition="in" filter="wipe(down)">
                                      <p:cBhvr>
                                        <p:cTn id="149" dur="500"/>
                                        <p:tgtEl>
                                          <p:spTgt spid="92"/>
                                        </p:tgtEl>
                                      </p:cBhvr>
                                    </p:animEffect>
                                  </p:childTnLst>
                                </p:cTn>
                              </p:par>
                              <p:par>
                                <p:cTn id="150" presetID="10" presetClass="exit" presetSubtype="0" fill="hold" grpId="2" nodeType="withEffect">
                                  <p:stCondLst>
                                    <p:cond delay="0"/>
                                  </p:stCondLst>
                                  <p:childTnLst>
                                    <p:animEffect transition="out" filter="fade">
                                      <p:cBhvr>
                                        <p:cTn id="151" dur="500"/>
                                        <p:tgtEl>
                                          <p:spTgt spid="74"/>
                                        </p:tgtEl>
                                      </p:cBhvr>
                                    </p:animEffect>
                                    <p:set>
                                      <p:cBhvr>
                                        <p:cTn id="152" dur="1" fill="hold">
                                          <p:stCondLst>
                                            <p:cond delay="499"/>
                                          </p:stCondLst>
                                        </p:cTn>
                                        <p:tgtEl>
                                          <p:spTgt spid="74"/>
                                        </p:tgtEl>
                                        <p:attrNameLst>
                                          <p:attrName>style.visibility</p:attrName>
                                        </p:attrNameLst>
                                      </p:cBhvr>
                                      <p:to>
                                        <p:strVal val="hidden"/>
                                      </p:to>
                                    </p:set>
                                  </p:childTnLst>
                                </p:cTn>
                              </p:par>
                            </p:childTnLst>
                          </p:cTn>
                        </p:par>
                        <p:par>
                          <p:cTn id="153" fill="hold">
                            <p:stCondLst>
                              <p:cond delay="11900"/>
                            </p:stCondLst>
                            <p:childTnLst>
                              <p:par>
                                <p:cTn id="154" presetID="22" presetClass="entr" presetSubtype="8" fill="hold" grpId="0" nodeType="afterEffect">
                                  <p:stCondLst>
                                    <p:cond delay="0"/>
                                  </p:stCondLst>
                                  <p:childTnLst>
                                    <p:set>
                                      <p:cBhvr>
                                        <p:cTn id="155" dur="1" fill="hold">
                                          <p:stCondLst>
                                            <p:cond delay="0"/>
                                          </p:stCondLst>
                                        </p:cTn>
                                        <p:tgtEl>
                                          <p:spTgt spid="71"/>
                                        </p:tgtEl>
                                        <p:attrNameLst>
                                          <p:attrName>style.visibility</p:attrName>
                                        </p:attrNameLst>
                                      </p:cBhvr>
                                      <p:to>
                                        <p:strVal val="visible"/>
                                      </p:to>
                                    </p:set>
                                    <p:animEffect transition="in" filter="wipe(left)">
                                      <p:cBhvr>
                                        <p:cTn id="156" dur="250"/>
                                        <p:tgtEl>
                                          <p:spTgt spid="71"/>
                                        </p:tgtEl>
                                      </p:cBhvr>
                                    </p:animEffect>
                                  </p:childTnLst>
                                </p:cTn>
                              </p:par>
                              <p:par>
                                <p:cTn id="157" presetID="8" presetClass="emph" presetSubtype="0" fill="hold" nodeType="withEffect">
                                  <p:stCondLst>
                                    <p:cond delay="0"/>
                                  </p:stCondLst>
                                  <p:childTnLst>
                                    <p:animRot by="21600000">
                                      <p:cBhvr>
                                        <p:cTn id="158" dur="2000" fill="hold"/>
                                        <p:tgtEl>
                                          <p:spTgt spid="82"/>
                                        </p:tgtEl>
                                        <p:attrNameLst>
                                          <p:attrName>r</p:attrName>
                                        </p:attrNameLst>
                                      </p:cBhvr>
                                    </p:animRot>
                                  </p:childTnLst>
                                </p:cTn>
                              </p:par>
                              <p:par>
                                <p:cTn id="159" presetID="38" presetClass="path" presetSubtype="0" accel="50000" decel="50000" fill="hold" grpId="0" nodeType="withEffect">
                                  <p:stCondLst>
                                    <p:cond delay="250"/>
                                  </p:stCondLst>
                                  <p:childTnLst>
                                    <p:animMotion origin="layout" path="M 0.00069 -0.03213 L -0.00109 -0.08916" pathEditMode="fixed">
                                      <p:cBhvr from="" to="">
                                        <p:cTn id="160" dur="300" fill="hold">
                                          <p:stCondLst>
                                            <p:cond delay="0"/>
                                          </p:stCondLst>
                                        </p:cTn>
                                        <p:tgtEl>
                                          <p:spTgt spid="125"/>
                                        </p:tgtEl>
                                        <p:attrNameLst>
                                          <p:attrName>ppt_x</p:attrName>
                                          <p:attrName>ppt_y</p:attrName>
                                        </p:attrNameLst>
                                      </p:cBhvr>
                                    </p:animMotion>
                                  </p:childTnLst>
                                </p:cTn>
                              </p:par>
                              <p:par>
                                <p:cTn id="161" presetID="38" presetClass="path" presetSubtype="0" accel="50000" decel="50000" fill="hold" grpId="1" nodeType="withEffect">
                                  <p:stCondLst>
                                    <p:cond delay="500"/>
                                  </p:stCondLst>
                                  <p:childTnLst>
                                    <p:animMotion origin="layout" path="M -0.00104 -0.05764 L 0.36319 -0.03172 " pathEditMode="relative" rAng="0" ptsTypes="AA">
                                      <p:cBhvr from="" to="">
                                        <p:cTn id="162" dur="750" fill="hold">
                                          <p:stCondLst>
                                            <p:cond delay="0"/>
                                          </p:stCondLst>
                                        </p:cTn>
                                        <p:tgtEl>
                                          <p:spTgt spid="125"/>
                                        </p:tgtEl>
                                        <p:attrNameLst>
                                          <p:attrName>ppt_x</p:attrName>
                                          <p:attrName>ppt_y</p:attrName>
                                        </p:attrNameLst>
                                      </p:cBhvr>
                                      <p:rCtr x="18212" y="1296"/>
                                    </p:animMotion>
                                  </p:childTnLst>
                                </p:cTn>
                              </p:par>
                              <p:par>
                                <p:cTn id="163" presetID="35" presetClass="path" presetSubtype="0" accel="50000" decel="50000" fill="hold" grpId="0" nodeType="withEffect">
                                  <p:stCondLst>
                                    <p:cond delay="1250"/>
                                  </p:stCondLst>
                                  <p:childTnLst>
                                    <p:animMotion origin="layout" path="M 1.66667E-6 -3.33333E-6 L -0.47083 -3.33333E-6 " pathEditMode="relative" rAng="0" ptsTypes="AA">
                                      <p:cBhvr>
                                        <p:cTn id="164" dur="750" fill="hold"/>
                                        <p:tgtEl>
                                          <p:spTgt spid="141"/>
                                        </p:tgtEl>
                                        <p:attrNameLst>
                                          <p:attrName>ppt_x</p:attrName>
                                          <p:attrName>ppt_y</p:attrName>
                                        </p:attrNameLst>
                                      </p:cBhvr>
                                      <p:rCtr x="-23542" y="0"/>
                                    </p:animMotion>
                                  </p:childTnLst>
                                </p:cTn>
                              </p:par>
                            </p:childTnLst>
                          </p:cTn>
                        </p:par>
                        <p:par>
                          <p:cTn id="165" fill="hold">
                            <p:stCondLst>
                              <p:cond delay="13900"/>
                            </p:stCondLst>
                            <p:childTnLst>
                              <p:par>
                                <p:cTn id="166" presetID="38" presetClass="path" presetSubtype="0" accel="50000" decel="50000" fill="hold" grpId="1" nodeType="afterEffect">
                                  <p:stCondLst>
                                    <p:cond delay="0"/>
                                  </p:stCondLst>
                                  <p:childTnLst>
                                    <p:animMotion origin="layout" path="M -0.47083 -3.33333E-6 L -0.47136 -0.07824 " pathEditMode="relative" rAng="0" ptsTypes="AA">
                                      <p:cBhvr from="" to="">
                                        <p:cTn id="167" dur="300" fill="hold">
                                          <p:stCondLst>
                                            <p:cond delay="0"/>
                                          </p:stCondLst>
                                        </p:cTn>
                                        <p:tgtEl>
                                          <p:spTgt spid="141"/>
                                        </p:tgtEl>
                                        <p:attrNameLst>
                                          <p:attrName>ppt_x</p:attrName>
                                          <p:attrName>ppt_y</p:attrName>
                                        </p:attrNameLst>
                                      </p:cBhvr>
                                      <p:rCtr x="-35" y="-3912"/>
                                    </p:animMotion>
                                  </p:childTnLst>
                                </p:cTn>
                              </p:par>
                            </p:childTnLst>
                          </p:cTn>
                        </p:par>
                        <p:par>
                          <p:cTn id="168" fill="hold">
                            <p:stCondLst>
                              <p:cond delay="14200"/>
                            </p:stCondLst>
                            <p:childTnLst>
                              <p:par>
                                <p:cTn id="169" presetID="38" presetClass="path" presetSubtype="0" accel="50000" decel="50000" fill="hold" grpId="0" nodeType="afterEffect">
                                  <p:stCondLst>
                                    <p:cond delay="0"/>
                                  </p:stCondLst>
                                  <p:childTnLst>
                                    <p:animMotion origin="layout" path="M 0 0 L -0.36237 -0.00016" pathEditMode="relative">
                                      <p:cBhvr from="" to="">
                                        <p:cTn id="170" dur="750" fill="hold">
                                          <p:stCondLst>
                                            <p:cond delay="0"/>
                                          </p:stCondLst>
                                        </p:cTn>
                                        <p:tgtEl>
                                          <p:spTgt spid="116"/>
                                        </p:tgtEl>
                                        <p:attrNameLst>
                                          <p:attrName>ppt_x</p:attrName>
                                          <p:attrName>ppt_y</p:attrName>
                                        </p:attrNameLst>
                                      </p:cBhvr>
                                    </p:animMotion>
                                  </p:childTnLst>
                                </p:cTn>
                              </p:par>
                              <p:par>
                                <p:cTn id="171" presetID="63" presetClass="path" presetSubtype="0" accel="50000" decel="50000" fill="hold" grpId="0" nodeType="withEffect">
                                  <p:stCondLst>
                                    <p:cond delay="0"/>
                                  </p:stCondLst>
                                  <p:childTnLst>
                                    <p:animMotion origin="layout" path="M 5E-6 -1.11111E-6 L 0.47448 -1.11111E-6 " pathEditMode="relative" rAng="0" ptsTypes="AA">
                                      <p:cBhvr>
                                        <p:cTn id="172" dur="750" fill="hold"/>
                                        <p:tgtEl>
                                          <p:spTgt spid="76"/>
                                        </p:tgtEl>
                                        <p:attrNameLst>
                                          <p:attrName>ppt_x</p:attrName>
                                          <p:attrName>ppt_y</p:attrName>
                                        </p:attrNameLst>
                                      </p:cBhvr>
                                      <p:rCtr x="23715" y="0"/>
                                    </p:animMotion>
                                  </p:childTnLst>
                                </p:cTn>
                              </p:par>
                            </p:childTnLst>
                          </p:cTn>
                        </p:par>
                        <p:par>
                          <p:cTn id="173" fill="hold">
                            <p:stCondLst>
                              <p:cond delay="14950"/>
                            </p:stCondLst>
                            <p:childTnLst>
                              <p:par>
                                <p:cTn id="174" presetID="38" presetClass="path" presetSubtype="0" accel="50000" decel="50000" fill="hold" grpId="1" nodeType="afterEffect">
                                  <p:stCondLst>
                                    <p:cond delay="0"/>
                                  </p:stCondLst>
                                  <p:childTnLst>
                                    <p:animMotion origin="layout" path="M 0.47448 0.00023 L 0.47605 0.15232 " pathEditMode="relative" rAng="0" ptsTypes="AA">
                                      <p:cBhvr from="" to="">
                                        <p:cTn id="175" dur="250" fill="hold">
                                          <p:stCondLst>
                                            <p:cond delay="0"/>
                                          </p:stCondLst>
                                        </p:cTn>
                                        <p:tgtEl>
                                          <p:spTgt spid="76"/>
                                        </p:tgtEl>
                                        <p:attrNameLst>
                                          <p:attrName>ppt_x</p:attrName>
                                          <p:attrName>ppt_y</p:attrName>
                                        </p:attrNameLst>
                                      </p:cBhvr>
                                      <p:rCtr x="69" y="7593"/>
                                    </p:animMotion>
                                  </p:childTnLst>
                                </p:cTn>
                              </p:par>
                            </p:childTnLst>
                          </p:cTn>
                        </p:par>
                        <p:par>
                          <p:cTn id="176" fill="hold">
                            <p:stCondLst>
                              <p:cond delay="15200"/>
                            </p:stCondLst>
                            <p:childTnLst>
                              <p:par>
                                <p:cTn id="177" presetID="1" presetClass="entr" presetSubtype="0" fill="hold" grpId="0" nodeType="afterEffect">
                                  <p:stCondLst>
                                    <p:cond delay="0"/>
                                  </p:stCondLst>
                                  <p:childTnLst>
                                    <p:set>
                                      <p:cBhvr>
                                        <p:cTn id="178" dur="1" fill="hold">
                                          <p:stCondLst>
                                            <p:cond delay="0"/>
                                          </p:stCondLst>
                                        </p:cTn>
                                        <p:tgtEl>
                                          <p:spTgt spid="15"/>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129"/>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3" grpId="0"/>
      <p:bldP spid="52" grpId="0" animBg="1"/>
      <p:bldP spid="54" grpId="0"/>
      <p:bldP spid="10" grpId="0" animBg="1"/>
      <p:bldP spid="12" grpId="0"/>
      <p:bldP spid="68" grpId="0"/>
      <p:bldP spid="71" grpId="0"/>
      <p:bldP spid="76" grpId="0" animBg="1"/>
      <p:bldP spid="76" grpId="1" animBg="1"/>
      <p:bldP spid="116" grpId="0" animBg="1"/>
      <p:bldP spid="125" grpId="0" animBg="1"/>
      <p:bldP spid="125" grpId="1" animBg="1"/>
      <p:bldP spid="128" grpId="0" animBg="1"/>
      <p:bldP spid="130" grpId="0" animBg="1"/>
      <p:bldP spid="130" grpId="1" animBg="1"/>
      <p:bldP spid="138" grpId="0" animBg="1"/>
      <p:bldP spid="138" grpId="1" animBg="1"/>
      <p:bldP spid="138" grpId="2" animBg="1"/>
      <p:bldP spid="139" grpId="0" animBg="1"/>
      <p:bldP spid="139" grpId="1" animBg="1"/>
      <p:bldP spid="139" grpId="2" animBg="1"/>
      <p:bldP spid="141" grpId="0" animBg="1"/>
      <p:bldP spid="141" grpId="1" animBg="1"/>
      <p:bldP spid="73" grpId="0" animBg="1"/>
      <p:bldP spid="73" grpId="1" animBg="1"/>
      <p:bldP spid="73" grpId="2" animBg="1"/>
      <p:bldP spid="74" grpId="0" animBg="1"/>
      <p:bldP spid="74" grpId="1" animBg="1"/>
      <p:bldP spid="74" grpId="2" animBg="1"/>
      <p:bldP spid="83" grpId="0" animBg="1"/>
      <p:bldP spid="84" grpId="0" animBg="1"/>
      <p:bldP spid="84" grpId="1" animBg="1"/>
      <p:bldP spid="84" grpId="2" animBg="1"/>
      <p:bldP spid="86" grpId="0" animBg="1"/>
      <p:bldP spid="92" grpId="0" animBg="1"/>
      <p:bldP spid="109" grpId="0" animBg="1"/>
      <p:bldP spid="121" grpId="0" animBg="1"/>
      <p:bldP spid="126" grpId="0" animBg="1"/>
      <p:bldP spid="131" grpId="0" animBg="1"/>
      <p:bldP spid="14" grpId="0"/>
      <p:bldP spid="101" grpId="0" animBg="1"/>
      <p:bldP spid="101" grpId="1" animBg="1"/>
      <p:bldP spid="101" grpId="2" animBg="1"/>
      <p:bldP spid="103"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909B6D2-0DFF-4415-9EA6-C493F441353F}"/>
              </a:ext>
            </a:extLst>
          </p:cNvPr>
          <p:cNvPicPr>
            <a:picLocks noChangeAspect="1"/>
          </p:cNvPicPr>
          <p:nvPr/>
        </p:nvPicPr>
        <p:blipFill rotWithShape="1">
          <a:blip r:embed="rId2"/>
          <a:srcRect l="7103" t="37740" r="39186" b="33316"/>
          <a:stretch/>
        </p:blipFill>
        <p:spPr>
          <a:xfrm>
            <a:off x="9011" y="144458"/>
            <a:ext cx="9144928" cy="2772013"/>
          </a:xfrm>
          <a:prstGeom prst="rect">
            <a:avLst/>
          </a:prstGeom>
        </p:spPr>
      </p:pic>
      <p:sp>
        <p:nvSpPr>
          <p:cNvPr id="6" name="矩形 5">
            <a:extLst>
              <a:ext uri="{FF2B5EF4-FFF2-40B4-BE49-F238E27FC236}">
                <a16:creationId xmlns:a16="http://schemas.microsoft.com/office/drawing/2014/main" id="{FA88FC9A-00F4-4C87-B117-EDBA46A87D7B}"/>
              </a:ext>
            </a:extLst>
          </p:cNvPr>
          <p:cNvSpPr/>
          <p:nvPr/>
        </p:nvSpPr>
        <p:spPr>
          <a:xfrm>
            <a:off x="1550504" y="2230670"/>
            <a:ext cx="1033670" cy="397565"/>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7" name="矩形 6">
            <a:extLst>
              <a:ext uri="{FF2B5EF4-FFF2-40B4-BE49-F238E27FC236}">
                <a16:creationId xmlns:a16="http://schemas.microsoft.com/office/drawing/2014/main" id="{A7334086-0238-4C14-89F8-382A8C3FECAE}"/>
              </a:ext>
            </a:extLst>
          </p:cNvPr>
          <p:cNvSpPr/>
          <p:nvPr/>
        </p:nvSpPr>
        <p:spPr>
          <a:xfrm>
            <a:off x="3091997" y="2224043"/>
            <a:ext cx="1033670" cy="397565"/>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8" name="矩形 7">
            <a:extLst>
              <a:ext uri="{FF2B5EF4-FFF2-40B4-BE49-F238E27FC236}">
                <a16:creationId xmlns:a16="http://schemas.microsoft.com/office/drawing/2014/main" id="{2845DA38-4E62-4CE3-AB79-5289269FDBB6}"/>
              </a:ext>
            </a:extLst>
          </p:cNvPr>
          <p:cNvSpPr/>
          <p:nvPr/>
        </p:nvSpPr>
        <p:spPr>
          <a:xfrm>
            <a:off x="4695510" y="2177660"/>
            <a:ext cx="1033670" cy="397565"/>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9" name="矩形 8">
            <a:extLst>
              <a:ext uri="{FF2B5EF4-FFF2-40B4-BE49-F238E27FC236}">
                <a16:creationId xmlns:a16="http://schemas.microsoft.com/office/drawing/2014/main" id="{D9777543-BE1C-4F00-86FB-9AF05C2FFCEF}"/>
              </a:ext>
            </a:extLst>
          </p:cNvPr>
          <p:cNvSpPr/>
          <p:nvPr/>
        </p:nvSpPr>
        <p:spPr>
          <a:xfrm>
            <a:off x="6288554" y="2177659"/>
            <a:ext cx="1033670" cy="397565"/>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10" name="矩形 9">
            <a:extLst>
              <a:ext uri="{FF2B5EF4-FFF2-40B4-BE49-F238E27FC236}">
                <a16:creationId xmlns:a16="http://schemas.microsoft.com/office/drawing/2014/main" id="{D5EE16A5-AEB7-4717-8BBE-33495A2484A9}"/>
              </a:ext>
            </a:extLst>
          </p:cNvPr>
          <p:cNvSpPr/>
          <p:nvPr/>
        </p:nvSpPr>
        <p:spPr>
          <a:xfrm>
            <a:off x="7870068" y="2177658"/>
            <a:ext cx="1033670" cy="397565"/>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11" name="文本框 10">
            <a:extLst>
              <a:ext uri="{FF2B5EF4-FFF2-40B4-BE49-F238E27FC236}">
                <a16:creationId xmlns:a16="http://schemas.microsoft.com/office/drawing/2014/main" id="{99D5404D-CB9D-44D8-AD97-56C6F6BF655E}"/>
              </a:ext>
            </a:extLst>
          </p:cNvPr>
          <p:cNvSpPr txBox="1"/>
          <p:nvPr/>
        </p:nvSpPr>
        <p:spPr>
          <a:xfrm>
            <a:off x="9011" y="2725062"/>
            <a:ext cx="9144000" cy="630942"/>
          </a:xfrm>
          <a:prstGeom prst="rect">
            <a:avLst/>
          </a:prstGeom>
          <a:noFill/>
        </p:spPr>
        <p:txBody>
          <a:bodyPr wrap="square" rtlCol="0">
            <a:spAutoFit/>
          </a:bodyPr>
          <a:lstStyle/>
          <a:p>
            <a:pPr algn="ctr"/>
            <a:r>
              <a:rPr kumimoji="1" lang="en-US" altLang="zh-CN" sz="3500" b="1" dirty="0">
                <a:solidFill>
                  <a:srgbClr val="800000"/>
                </a:solidFill>
              </a:rPr>
              <a:t>More NVM brings higher performance!</a:t>
            </a:r>
          </a:p>
        </p:txBody>
      </p:sp>
      <p:sp>
        <p:nvSpPr>
          <p:cNvPr id="12" name="矩形 11">
            <a:extLst>
              <a:ext uri="{FF2B5EF4-FFF2-40B4-BE49-F238E27FC236}">
                <a16:creationId xmlns:a16="http://schemas.microsoft.com/office/drawing/2014/main" id="{12708ACB-F300-44F2-979C-FF4569B1D81A}"/>
              </a:ext>
            </a:extLst>
          </p:cNvPr>
          <p:cNvSpPr/>
          <p:nvPr/>
        </p:nvSpPr>
        <p:spPr>
          <a:xfrm>
            <a:off x="7505633" y="680162"/>
            <a:ext cx="1033670" cy="397565"/>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pic>
        <p:nvPicPr>
          <p:cNvPr id="13" name="图片 12">
            <a:extLst>
              <a:ext uri="{FF2B5EF4-FFF2-40B4-BE49-F238E27FC236}">
                <a16:creationId xmlns:a16="http://schemas.microsoft.com/office/drawing/2014/main" id="{0EB512C1-4698-4AB1-AF3C-2C858E3FA3BD}"/>
              </a:ext>
            </a:extLst>
          </p:cNvPr>
          <p:cNvPicPr>
            <a:picLocks noChangeAspect="1"/>
          </p:cNvPicPr>
          <p:nvPr/>
        </p:nvPicPr>
        <p:blipFill rotWithShape="1">
          <a:blip r:embed="rId3"/>
          <a:srcRect l="37282" t="39179" r="9566" b="31836"/>
          <a:stretch/>
        </p:blipFill>
        <p:spPr>
          <a:xfrm>
            <a:off x="154056" y="3521748"/>
            <a:ext cx="8632135" cy="2647895"/>
          </a:xfrm>
          <a:prstGeom prst="rect">
            <a:avLst/>
          </a:prstGeom>
        </p:spPr>
      </p:pic>
      <p:sp>
        <p:nvSpPr>
          <p:cNvPr id="14" name="文本框 13">
            <a:extLst>
              <a:ext uri="{FF2B5EF4-FFF2-40B4-BE49-F238E27FC236}">
                <a16:creationId xmlns:a16="http://schemas.microsoft.com/office/drawing/2014/main" id="{98D1B193-8DA8-49A5-9EBA-E6D753B20EE6}"/>
              </a:ext>
            </a:extLst>
          </p:cNvPr>
          <p:cNvSpPr txBox="1"/>
          <p:nvPr/>
        </p:nvSpPr>
        <p:spPr>
          <a:xfrm>
            <a:off x="8215" y="6080192"/>
            <a:ext cx="9144000" cy="630942"/>
          </a:xfrm>
          <a:prstGeom prst="rect">
            <a:avLst/>
          </a:prstGeom>
          <a:noFill/>
        </p:spPr>
        <p:txBody>
          <a:bodyPr wrap="square" rtlCol="0">
            <a:spAutoFit/>
          </a:bodyPr>
          <a:lstStyle/>
          <a:p>
            <a:pPr algn="ctr"/>
            <a:r>
              <a:rPr kumimoji="1" lang="en-US" altLang="zh-CN" sz="3500" b="1" dirty="0">
                <a:solidFill>
                  <a:srgbClr val="800000"/>
                </a:solidFill>
              </a:rPr>
              <a:t>Our New Approach is with high efficient!</a:t>
            </a:r>
          </a:p>
        </p:txBody>
      </p:sp>
      <p:sp>
        <p:nvSpPr>
          <p:cNvPr id="15" name="矩形 14">
            <a:extLst>
              <a:ext uri="{FF2B5EF4-FFF2-40B4-BE49-F238E27FC236}">
                <a16:creationId xmlns:a16="http://schemas.microsoft.com/office/drawing/2014/main" id="{65F56EA9-EE6A-4D8C-91A3-5F81836C81E5}"/>
              </a:ext>
            </a:extLst>
          </p:cNvPr>
          <p:cNvSpPr/>
          <p:nvPr/>
        </p:nvSpPr>
        <p:spPr>
          <a:xfrm>
            <a:off x="1982128" y="4789114"/>
            <a:ext cx="522532" cy="939892"/>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16" name="矩形 15">
            <a:extLst>
              <a:ext uri="{FF2B5EF4-FFF2-40B4-BE49-F238E27FC236}">
                <a16:creationId xmlns:a16="http://schemas.microsoft.com/office/drawing/2014/main" id="{9D43E203-72B2-43CC-B80E-6EFBA5373448}"/>
              </a:ext>
            </a:extLst>
          </p:cNvPr>
          <p:cNvSpPr/>
          <p:nvPr/>
        </p:nvSpPr>
        <p:spPr>
          <a:xfrm>
            <a:off x="3516067" y="4718387"/>
            <a:ext cx="522532" cy="1002842"/>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17" name="矩形 16">
            <a:extLst>
              <a:ext uri="{FF2B5EF4-FFF2-40B4-BE49-F238E27FC236}">
                <a16:creationId xmlns:a16="http://schemas.microsoft.com/office/drawing/2014/main" id="{C7D798A5-6AC3-4F15-A2FE-EC3077E2DD29}"/>
              </a:ext>
            </a:extLst>
          </p:cNvPr>
          <p:cNvSpPr/>
          <p:nvPr/>
        </p:nvSpPr>
        <p:spPr>
          <a:xfrm>
            <a:off x="5059945" y="4509293"/>
            <a:ext cx="522532" cy="1219713"/>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18" name="矩形 17">
            <a:extLst>
              <a:ext uri="{FF2B5EF4-FFF2-40B4-BE49-F238E27FC236}">
                <a16:creationId xmlns:a16="http://schemas.microsoft.com/office/drawing/2014/main" id="{7039B9C6-C5E1-46E4-841B-1656E776B989}"/>
              </a:ext>
            </a:extLst>
          </p:cNvPr>
          <p:cNvSpPr/>
          <p:nvPr/>
        </p:nvSpPr>
        <p:spPr>
          <a:xfrm>
            <a:off x="6583879" y="5133668"/>
            <a:ext cx="522532" cy="601217"/>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19" name="矩形 18">
            <a:extLst>
              <a:ext uri="{FF2B5EF4-FFF2-40B4-BE49-F238E27FC236}">
                <a16:creationId xmlns:a16="http://schemas.microsoft.com/office/drawing/2014/main" id="{D321D69D-8448-40CD-BB07-005EA528E6BA}"/>
              </a:ext>
            </a:extLst>
          </p:cNvPr>
          <p:cNvSpPr/>
          <p:nvPr/>
        </p:nvSpPr>
        <p:spPr>
          <a:xfrm>
            <a:off x="8137762" y="5115373"/>
            <a:ext cx="522532" cy="601217"/>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Tree>
    <p:extLst>
      <p:ext uri="{BB962C8B-B14F-4D97-AF65-F5344CB8AC3E}">
        <p14:creationId xmlns:p14="http://schemas.microsoft.com/office/powerpoint/2010/main" val="256778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9437AD-4F07-4EF7-9278-776F25811557}"/>
              </a:ext>
            </a:extLst>
          </p:cNvPr>
          <p:cNvSpPr>
            <a:spLocks noGrp="1"/>
          </p:cNvSpPr>
          <p:nvPr>
            <p:ph type="title"/>
          </p:nvPr>
        </p:nvSpPr>
        <p:spPr>
          <a:xfrm>
            <a:off x="155274" y="2542255"/>
            <a:ext cx="8850703" cy="994172"/>
          </a:xfrm>
        </p:spPr>
        <p:txBody>
          <a:bodyPr>
            <a:normAutofit fontScale="90000"/>
          </a:bodyPr>
          <a:lstStyle/>
          <a:p>
            <a:pPr algn="just"/>
            <a:r>
              <a:rPr lang="en-US" altLang="zh-CN" b="1" dirty="0"/>
              <a:t>Topic 3: Leveraging ML to Enhance Resource Scheduling for Microservices in Cloud Environments</a:t>
            </a:r>
            <a:endParaRPr lang="zh-CN" altLang="en-US" b="1" dirty="0"/>
          </a:p>
        </p:txBody>
      </p:sp>
    </p:spTree>
    <p:extLst>
      <p:ext uri="{BB962C8B-B14F-4D97-AF65-F5344CB8AC3E}">
        <p14:creationId xmlns:p14="http://schemas.microsoft.com/office/powerpoint/2010/main" val="396454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a:stretch>
            <a:fillRect/>
          </a:stretch>
        </p:blipFill>
        <p:spPr>
          <a:xfrm>
            <a:off x="752901" y="1101291"/>
            <a:ext cx="2638044" cy="1975987"/>
          </a:xfrm>
          <a:prstGeom prst="rect">
            <a:avLst/>
          </a:prstGeom>
        </p:spPr>
      </p:pic>
      <p:sp>
        <p:nvSpPr>
          <p:cNvPr id="5" name="右箭头 4"/>
          <p:cNvSpPr/>
          <p:nvPr/>
        </p:nvSpPr>
        <p:spPr>
          <a:xfrm>
            <a:off x="3820366" y="1834632"/>
            <a:ext cx="644639" cy="3343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6" name="图片 5"/>
          <p:cNvPicPr>
            <a:picLocks noChangeAspect="1"/>
          </p:cNvPicPr>
          <p:nvPr/>
        </p:nvPicPr>
        <p:blipFill rotWithShape="1">
          <a:blip r:embed="rId4"/>
          <a:srcRect l="33696" t="15997" r="34643" b="17106"/>
          <a:stretch/>
        </p:blipFill>
        <p:spPr>
          <a:xfrm>
            <a:off x="153158" y="3887241"/>
            <a:ext cx="1077605" cy="1597233"/>
          </a:xfrm>
          <a:prstGeom prst="rect">
            <a:avLst/>
          </a:prstGeom>
        </p:spPr>
      </p:pic>
      <p:sp>
        <p:nvSpPr>
          <p:cNvPr id="7" name="右箭头 6"/>
          <p:cNvSpPr/>
          <p:nvPr/>
        </p:nvSpPr>
        <p:spPr>
          <a:xfrm rot="5400000">
            <a:off x="1638779" y="3184858"/>
            <a:ext cx="817861" cy="4329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8" name="图片 7"/>
          <p:cNvPicPr>
            <a:picLocks noChangeAspect="1"/>
          </p:cNvPicPr>
          <p:nvPr/>
        </p:nvPicPr>
        <p:blipFill rotWithShape="1">
          <a:blip r:embed="rId4"/>
          <a:srcRect l="33696" t="15997" r="34643" b="17106"/>
          <a:stretch/>
        </p:blipFill>
        <p:spPr>
          <a:xfrm>
            <a:off x="1494466" y="3887241"/>
            <a:ext cx="1077605" cy="1597233"/>
          </a:xfrm>
          <a:prstGeom prst="rect">
            <a:avLst/>
          </a:prstGeom>
        </p:spPr>
      </p:pic>
      <p:pic>
        <p:nvPicPr>
          <p:cNvPr id="9" name="图片 8"/>
          <p:cNvPicPr>
            <a:picLocks noChangeAspect="1"/>
          </p:cNvPicPr>
          <p:nvPr/>
        </p:nvPicPr>
        <p:blipFill rotWithShape="1">
          <a:blip r:embed="rId4"/>
          <a:srcRect l="33696" t="15997" r="34643" b="17106"/>
          <a:stretch/>
        </p:blipFill>
        <p:spPr>
          <a:xfrm>
            <a:off x="2812605" y="3887241"/>
            <a:ext cx="1077605" cy="1597233"/>
          </a:xfrm>
          <a:prstGeom prst="rect">
            <a:avLst/>
          </a:prstGeom>
        </p:spPr>
      </p:pic>
      <p:pic>
        <p:nvPicPr>
          <p:cNvPr id="14" name="图片 13"/>
          <p:cNvPicPr>
            <a:picLocks noChangeAspect="1"/>
          </p:cNvPicPr>
          <p:nvPr/>
        </p:nvPicPr>
        <p:blipFill rotWithShape="1">
          <a:blip r:embed="rId5"/>
          <a:srcRect l="25686" t="25235" r="24313" b="25519"/>
          <a:stretch/>
        </p:blipFill>
        <p:spPr>
          <a:xfrm>
            <a:off x="1783120" y="3069384"/>
            <a:ext cx="537322" cy="529204"/>
          </a:xfrm>
          <a:prstGeom prst="rect">
            <a:avLst/>
          </a:prstGeom>
        </p:spPr>
      </p:pic>
      <p:pic>
        <p:nvPicPr>
          <p:cNvPr id="16" name="图片 15" descr="屏幕快照 2019-12-05 下午2.19.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104" y="4174048"/>
            <a:ext cx="750362" cy="733112"/>
          </a:xfrm>
          <a:prstGeom prst="rect">
            <a:avLst/>
          </a:prstGeom>
        </p:spPr>
      </p:pic>
      <p:pic>
        <p:nvPicPr>
          <p:cNvPr id="17" name="图片 16" descr="屏幕快照 2019-12-05 下午2.19.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0322" y="4174048"/>
            <a:ext cx="750362" cy="733112"/>
          </a:xfrm>
          <a:prstGeom prst="rect">
            <a:avLst/>
          </a:prstGeom>
        </p:spPr>
      </p:pic>
      <p:pic>
        <p:nvPicPr>
          <p:cNvPr id="18" name="图片 17" descr="屏幕快照 2019-12-05 下午2.19.5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8031" y="4174048"/>
            <a:ext cx="738350" cy="741752"/>
          </a:xfrm>
          <a:prstGeom prst="rect">
            <a:avLst/>
          </a:prstGeom>
        </p:spPr>
      </p:pic>
      <p:pic>
        <p:nvPicPr>
          <p:cNvPr id="19" name="图片 18"/>
          <p:cNvPicPr>
            <a:picLocks noChangeAspect="1"/>
          </p:cNvPicPr>
          <p:nvPr/>
        </p:nvPicPr>
        <p:blipFill>
          <a:blip r:embed="rId8"/>
          <a:stretch>
            <a:fillRect/>
          </a:stretch>
        </p:blipFill>
        <p:spPr>
          <a:xfrm>
            <a:off x="4859486" y="1391531"/>
            <a:ext cx="3021139" cy="1205061"/>
          </a:xfrm>
          <a:prstGeom prst="rect">
            <a:avLst/>
          </a:prstGeom>
        </p:spPr>
      </p:pic>
      <p:sp>
        <p:nvSpPr>
          <p:cNvPr id="24" name="右箭头 23"/>
          <p:cNvSpPr/>
          <p:nvPr/>
        </p:nvSpPr>
        <p:spPr>
          <a:xfrm rot="5400000">
            <a:off x="5874539" y="2679709"/>
            <a:ext cx="500337" cy="4329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pic>
        <p:nvPicPr>
          <p:cNvPr id="26" name="图片 25" descr="屏幕快照 2019-12-05 下午2.28.5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9150" y="3204092"/>
            <a:ext cx="2323917" cy="1226983"/>
          </a:xfrm>
          <a:prstGeom prst="rect">
            <a:avLst/>
          </a:prstGeom>
        </p:spPr>
      </p:pic>
      <p:pic>
        <p:nvPicPr>
          <p:cNvPr id="29" name="图片 28" descr="屏幕快照 2019-12-05 下午2.32.0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3145" y="5107858"/>
            <a:ext cx="2111095" cy="1596194"/>
          </a:xfrm>
          <a:prstGeom prst="rect">
            <a:avLst/>
          </a:prstGeom>
        </p:spPr>
      </p:pic>
      <p:sp>
        <p:nvSpPr>
          <p:cNvPr id="30" name="右箭头 29"/>
          <p:cNvSpPr/>
          <p:nvPr/>
        </p:nvSpPr>
        <p:spPr>
          <a:xfrm rot="5400000">
            <a:off x="5923410" y="4515640"/>
            <a:ext cx="500337" cy="4329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pic>
        <p:nvPicPr>
          <p:cNvPr id="32" name="图片 31"/>
          <p:cNvPicPr>
            <a:picLocks noChangeAspect="1"/>
          </p:cNvPicPr>
          <p:nvPr/>
        </p:nvPicPr>
        <p:blipFill>
          <a:blip r:embed="rId11"/>
          <a:stretch>
            <a:fillRect/>
          </a:stretch>
        </p:blipFill>
        <p:spPr>
          <a:xfrm>
            <a:off x="505265" y="5628805"/>
            <a:ext cx="3141896" cy="1132977"/>
          </a:xfrm>
          <a:prstGeom prst="rect">
            <a:avLst/>
          </a:prstGeom>
        </p:spPr>
      </p:pic>
      <p:pic>
        <p:nvPicPr>
          <p:cNvPr id="34" name="图片 33"/>
          <p:cNvPicPr>
            <a:picLocks noChangeAspect="1"/>
          </p:cNvPicPr>
          <p:nvPr/>
        </p:nvPicPr>
        <p:blipFill>
          <a:blip r:embed="rId12"/>
          <a:stretch>
            <a:fillRect/>
          </a:stretch>
        </p:blipFill>
        <p:spPr>
          <a:xfrm>
            <a:off x="1041091" y="-68613"/>
            <a:ext cx="2024552" cy="1145382"/>
          </a:xfrm>
          <a:prstGeom prst="rect">
            <a:avLst/>
          </a:prstGeom>
        </p:spPr>
      </p:pic>
      <p:sp>
        <p:nvSpPr>
          <p:cNvPr id="35" name="右箭头 34"/>
          <p:cNvSpPr/>
          <p:nvPr/>
        </p:nvSpPr>
        <p:spPr>
          <a:xfrm rot="5400000">
            <a:off x="1862086" y="1066409"/>
            <a:ext cx="342368" cy="3078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pic>
        <p:nvPicPr>
          <p:cNvPr id="4" name="图片 3"/>
          <p:cNvPicPr>
            <a:picLocks noChangeAspect="1"/>
          </p:cNvPicPr>
          <p:nvPr/>
        </p:nvPicPr>
        <p:blipFill>
          <a:blip r:embed="rId13"/>
          <a:stretch>
            <a:fillRect/>
          </a:stretch>
        </p:blipFill>
        <p:spPr>
          <a:xfrm>
            <a:off x="5108194" y="1297474"/>
            <a:ext cx="2772431" cy="1074316"/>
          </a:xfrm>
          <a:prstGeom prst="rect">
            <a:avLst/>
          </a:prstGeom>
        </p:spPr>
      </p:pic>
      <p:sp>
        <p:nvSpPr>
          <p:cNvPr id="2" name="文本框 1"/>
          <p:cNvSpPr txBox="1"/>
          <p:nvPr/>
        </p:nvSpPr>
        <p:spPr>
          <a:xfrm>
            <a:off x="3180385" y="193225"/>
            <a:ext cx="5674370" cy="830997"/>
          </a:xfrm>
          <a:prstGeom prst="rect">
            <a:avLst/>
          </a:prstGeom>
          <a:noFill/>
        </p:spPr>
        <p:txBody>
          <a:bodyPr wrap="square" rtlCol="0">
            <a:spAutoFit/>
          </a:bodyPr>
          <a:lstStyle/>
          <a:p>
            <a:r>
              <a:rPr kumimoji="1" lang="en-US" altLang="zh-CN" sz="2400" b="1" dirty="0">
                <a:solidFill>
                  <a:srgbClr val="C00000"/>
                </a:solidFill>
                <a:latin typeface="Arial"/>
                <a:cs typeface="Arial"/>
              </a:rPr>
              <a:t>Time changes</a:t>
            </a:r>
            <a:r>
              <a:rPr kumimoji="1" lang="en-US" altLang="zh-CN" sz="2400" b="1" dirty="0">
                <a:latin typeface="Arial"/>
                <a:cs typeface="Arial"/>
              </a:rPr>
              <a:t> </a:t>
            </a:r>
            <a:r>
              <a:rPr kumimoji="1" lang="mr-IN" altLang="zh-CN" sz="2400" b="1" dirty="0">
                <a:latin typeface="Arial"/>
                <a:cs typeface="Arial"/>
              </a:rPr>
              <a:t>–</a:t>
            </a:r>
            <a:r>
              <a:rPr kumimoji="1" lang="en-US" altLang="zh-CN" sz="2400" b="1" dirty="0">
                <a:latin typeface="Arial"/>
                <a:cs typeface="Arial"/>
              </a:rPr>
              <a:t> </a:t>
            </a:r>
            <a:r>
              <a:rPr kumimoji="1" lang="en-US" altLang="zh-CN" sz="2400" b="1" dirty="0" err="1">
                <a:latin typeface="Arial"/>
                <a:cs typeface="Arial"/>
              </a:rPr>
              <a:t>Microservices</a:t>
            </a:r>
            <a:r>
              <a:rPr kumimoji="1" lang="en-US" altLang="zh-CN" sz="2400" b="1" dirty="0">
                <a:latin typeface="Arial"/>
                <a:cs typeface="Arial"/>
              </a:rPr>
              <a:t> have been dominating in cloud.</a:t>
            </a:r>
            <a:endParaRPr kumimoji="1" lang="zh-CN" altLang="en-US" sz="2400" b="1" dirty="0">
              <a:latin typeface="Arial"/>
              <a:cs typeface="Arial"/>
            </a:endParaRPr>
          </a:p>
        </p:txBody>
      </p:sp>
      <p:sp>
        <p:nvSpPr>
          <p:cNvPr id="22" name="文本框 21">
            <a:extLst>
              <a:ext uri="{FF2B5EF4-FFF2-40B4-BE49-F238E27FC236}">
                <a16:creationId xmlns:a16="http://schemas.microsoft.com/office/drawing/2014/main" id="{3EC8B4AA-A443-46A0-AD1C-6C547A9D3FFA}"/>
              </a:ext>
            </a:extLst>
          </p:cNvPr>
          <p:cNvSpPr txBox="1"/>
          <p:nvPr/>
        </p:nvSpPr>
        <p:spPr>
          <a:xfrm>
            <a:off x="6903247" y="3602243"/>
            <a:ext cx="3021139" cy="2308324"/>
          </a:xfrm>
          <a:prstGeom prst="rect">
            <a:avLst/>
          </a:prstGeom>
          <a:noFill/>
        </p:spPr>
        <p:txBody>
          <a:bodyPr wrap="square" rtlCol="0">
            <a:spAutoFit/>
          </a:bodyPr>
          <a:lstStyle/>
          <a:p>
            <a:r>
              <a:rPr kumimoji="1" lang="en-US" altLang="zh-CN" sz="2400" b="1" dirty="0">
                <a:solidFill>
                  <a:srgbClr val="C00000"/>
                </a:solidFill>
                <a:latin typeface="Arial"/>
                <a:cs typeface="Arial"/>
              </a:rPr>
              <a:t>  Tail Latency</a:t>
            </a:r>
          </a:p>
          <a:p>
            <a:endParaRPr kumimoji="1" lang="en-US" altLang="zh-CN" sz="2400" b="1" dirty="0">
              <a:solidFill>
                <a:srgbClr val="C00000"/>
              </a:solidFill>
              <a:latin typeface="Arial"/>
              <a:cs typeface="Arial"/>
            </a:endParaRPr>
          </a:p>
          <a:p>
            <a:endParaRPr kumimoji="1" lang="en-US" altLang="zh-CN" sz="2400" b="1" dirty="0">
              <a:solidFill>
                <a:srgbClr val="C00000"/>
              </a:solidFill>
              <a:latin typeface="Arial"/>
              <a:cs typeface="Arial"/>
            </a:endParaRPr>
          </a:p>
          <a:p>
            <a:endParaRPr kumimoji="1" lang="en-US" altLang="zh-CN" sz="2400" b="1" dirty="0">
              <a:solidFill>
                <a:srgbClr val="C00000"/>
              </a:solidFill>
              <a:latin typeface="Arial"/>
              <a:cs typeface="Arial"/>
            </a:endParaRPr>
          </a:p>
          <a:p>
            <a:endParaRPr kumimoji="1" lang="en-US" altLang="zh-CN" sz="2400" b="1" dirty="0">
              <a:solidFill>
                <a:srgbClr val="C00000"/>
              </a:solidFill>
              <a:latin typeface="Arial"/>
              <a:cs typeface="Arial"/>
            </a:endParaRPr>
          </a:p>
          <a:p>
            <a:r>
              <a:rPr kumimoji="1" lang="en-US" altLang="zh-CN" sz="2400" b="1" dirty="0">
                <a:solidFill>
                  <a:srgbClr val="C00000"/>
                </a:solidFill>
                <a:latin typeface="Arial"/>
                <a:cs typeface="Arial"/>
              </a:rPr>
              <a:t>QoS</a:t>
            </a:r>
            <a:r>
              <a:rPr kumimoji="1" lang="zh-CN" altLang="en-US" sz="2400" b="1" dirty="0">
                <a:solidFill>
                  <a:srgbClr val="C00000"/>
                </a:solidFill>
                <a:latin typeface="Arial"/>
                <a:cs typeface="Arial"/>
              </a:rPr>
              <a:t> </a:t>
            </a:r>
            <a:r>
              <a:rPr kumimoji="1" lang="en-US" altLang="zh-CN" sz="2400" b="1" dirty="0">
                <a:solidFill>
                  <a:srgbClr val="C00000"/>
                </a:solidFill>
                <a:latin typeface="Arial"/>
                <a:cs typeface="Arial"/>
              </a:rPr>
              <a:t>Violations</a:t>
            </a:r>
          </a:p>
        </p:txBody>
      </p:sp>
    </p:spTree>
    <p:extLst>
      <p:ext uri="{BB962C8B-B14F-4D97-AF65-F5344CB8AC3E}">
        <p14:creationId xmlns:p14="http://schemas.microsoft.com/office/powerpoint/2010/main" val="37222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4" grpId="0" animBg="1"/>
      <p:bldP spid="30" grpId="0" animBg="1"/>
      <p:bldP spid="35" grpId="0" animBg="1"/>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ED84F68-EB2D-4AAB-9457-3E475ACD4C10}"/>
              </a:ext>
            </a:extLst>
          </p:cNvPr>
          <p:cNvPicPr>
            <a:picLocks noChangeAspect="1"/>
          </p:cNvPicPr>
          <p:nvPr/>
        </p:nvPicPr>
        <p:blipFill>
          <a:blip r:embed="rId3"/>
          <a:stretch>
            <a:fillRect/>
          </a:stretch>
        </p:blipFill>
        <p:spPr>
          <a:xfrm>
            <a:off x="6393822" y="4896110"/>
            <a:ext cx="2491659" cy="1873428"/>
          </a:xfrm>
          <a:prstGeom prst="rect">
            <a:avLst/>
          </a:prstGeom>
        </p:spPr>
      </p:pic>
      <p:pic>
        <p:nvPicPr>
          <p:cNvPr id="13" name="图片 12">
            <a:extLst>
              <a:ext uri="{FF2B5EF4-FFF2-40B4-BE49-F238E27FC236}">
                <a16:creationId xmlns:a16="http://schemas.microsoft.com/office/drawing/2014/main" id="{6F8B5C28-380F-4DE9-9DEC-3FB98D314AF4}"/>
              </a:ext>
            </a:extLst>
          </p:cNvPr>
          <p:cNvPicPr>
            <a:picLocks noChangeAspect="1"/>
          </p:cNvPicPr>
          <p:nvPr/>
        </p:nvPicPr>
        <p:blipFill rotWithShape="1">
          <a:blip r:embed="rId4"/>
          <a:srcRect l="16821" t="29869" r="57460" b="14925"/>
          <a:stretch/>
        </p:blipFill>
        <p:spPr>
          <a:xfrm>
            <a:off x="66848" y="3112286"/>
            <a:ext cx="6057909" cy="3657252"/>
          </a:xfrm>
          <a:prstGeom prst="rect">
            <a:avLst/>
          </a:prstGeom>
        </p:spPr>
      </p:pic>
      <p:sp>
        <p:nvSpPr>
          <p:cNvPr id="4" name="文本框 3">
            <a:extLst>
              <a:ext uri="{FF2B5EF4-FFF2-40B4-BE49-F238E27FC236}">
                <a16:creationId xmlns:a16="http://schemas.microsoft.com/office/drawing/2014/main" id="{12DE08AE-30EB-4145-9000-22C0F73FE9FB}"/>
              </a:ext>
            </a:extLst>
          </p:cNvPr>
          <p:cNvSpPr txBox="1"/>
          <p:nvPr/>
        </p:nvSpPr>
        <p:spPr>
          <a:xfrm>
            <a:off x="-2165" y="8626"/>
            <a:ext cx="9144000" cy="584775"/>
          </a:xfrm>
          <a:prstGeom prst="rect">
            <a:avLst/>
          </a:prstGeom>
          <a:noFill/>
        </p:spPr>
        <p:txBody>
          <a:bodyPr wrap="square" rtlCol="0">
            <a:spAutoFit/>
          </a:bodyPr>
          <a:lstStyle/>
          <a:p>
            <a:pPr algn="ctr"/>
            <a:r>
              <a:rPr lang="en-US" altLang="zh-CN" sz="3200" b="1" dirty="0"/>
              <a:t>New Resource Scheduling Approaches are Expected!</a:t>
            </a:r>
            <a:endParaRPr lang="zh-CN" altLang="en-US" sz="3200" b="1" dirty="0"/>
          </a:p>
        </p:txBody>
      </p:sp>
      <p:sp>
        <p:nvSpPr>
          <p:cNvPr id="2" name="文本框 1">
            <a:extLst>
              <a:ext uri="{FF2B5EF4-FFF2-40B4-BE49-F238E27FC236}">
                <a16:creationId xmlns:a16="http://schemas.microsoft.com/office/drawing/2014/main" id="{BFE076F5-2576-4B17-9D05-467B25D52794}"/>
              </a:ext>
            </a:extLst>
          </p:cNvPr>
          <p:cNvSpPr txBox="1"/>
          <p:nvPr/>
        </p:nvSpPr>
        <p:spPr>
          <a:xfrm>
            <a:off x="135857" y="192230"/>
            <a:ext cx="8867955" cy="3046988"/>
          </a:xfrm>
          <a:prstGeom prst="rect">
            <a:avLst/>
          </a:prstGeom>
          <a:noFill/>
        </p:spPr>
        <p:txBody>
          <a:bodyPr wrap="square" rtlCol="0">
            <a:spAutoFit/>
          </a:bodyPr>
          <a:lstStyle/>
          <a:p>
            <a:endParaRPr lang="en-US" altLang="zh-CN" sz="2400" b="1" dirty="0"/>
          </a:p>
          <a:p>
            <a:r>
              <a:rPr lang="en-US" altLang="zh-CN" sz="2400" b="1" dirty="0"/>
              <a:t>(1) Heuristic/perf. model-based scheduling might not handle users’ diverse requirements in a timely fashion.</a:t>
            </a:r>
          </a:p>
          <a:p>
            <a:endParaRPr lang="en-US" altLang="zh-CN" sz="1000" b="1" dirty="0"/>
          </a:p>
          <a:p>
            <a:pPr algn="just"/>
            <a:r>
              <a:rPr lang="en-US" altLang="zh-CN" sz="2400" b="1" dirty="0"/>
              <a:t>(2) Failing to have an optimal schedule for microservices by simultaneously considering a combination of multiple resources – core counts, LLC ways and bandwidth usage.</a:t>
            </a:r>
          </a:p>
          <a:p>
            <a:pPr algn="just"/>
            <a:endParaRPr lang="en-US" altLang="zh-CN" sz="1000" b="1" dirty="0"/>
          </a:p>
          <a:p>
            <a:pPr algn="just"/>
            <a:r>
              <a:rPr lang="en-US" altLang="zh-CN" sz="2400" b="1" dirty="0"/>
              <a:t>(3) Scheduling overheads are significant.</a:t>
            </a:r>
            <a:r>
              <a:rPr lang="en-US" altLang="zh-CN" sz="2400" b="1" dirty="0">
                <a:sym typeface="Wingdings" panose="05000000000000000000" pitchFamily="2" charset="2"/>
              </a:rPr>
              <a:t> </a:t>
            </a:r>
            <a:endParaRPr lang="zh-CN" altLang="en-US" dirty="0"/>
          </a:p>
        </p:txBody>
      </p:sp>
      <p:sp>
        <p:nvSpPr>
          <p:cNvPr id="5" name="椭圆 4">
            <a:extLst>
              <a:ext uri="{FF2B5EF4-FFF2-40B4-BE49-F238E27FC236}">
                <a16:creationId xmlns:a16="http://schemas.microsoft.com/office/drawing/2014/main" id="{F00681E3-68F5-4248-A02B-7B404BB0ED99}"/>
              </a:ext>
            </a:extLst>
          </p:cNvPr>
          <p:cNvSpPr/>
          <p:nvPr/>
        </p:nvSpPr>
        <p:spPr>
          <a:xfrm>
            <a:off x="6940841" y="2388725"/>
            <a:ext cx="986834" cy="621895"/>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t>CPU</a:t>
            </a:r>
            <a:endParaRPr lang="zh-CN" altLang="en-US" b="1" dirty="0"/>
          </a:p>
        </p:txBody>
      </p:sp>
      <p:sp>
        <p:nvSpPr>
          <p:cNvPr id="6" name="椭圆 5">
            <a:extLst>
              <a:ext uri="{FF2B5EF4-FFF2-40B4-BE49-F238E27FC236}">
                <a16:creationId xmlns:a16="http://schemas.microsoft.com/office/drawing/2014/main" id="{BCE5C88B-F6AA-4C56-AACC-3BF42DBE8B75}"/>
              </a:ext>
            </a:extLst>
          </p:cNvPr>
          <p:cNvSpPr/>
          <p:nvPr/>
        </p:nvSpPr>
        <p:spPr>
          <a:xfrm>
            <a:off x="6097781" y="3567668"/>
            <a:ext cx="986834" cy="621895"/>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t>LLC</a:t>
            </a:r>
            <a:endParaRPr lang="zh-CN" altLang="en-US" b="1" dirty="0"/>
          </a:p>
        </p:txBody>
      </p:sp>
      <p:sp>
        <p:nvSpPr>
          <p:cNvPr id="7" name="椭圆 6">
            <a:extLst>
              <a:ext uri="{FF2B5EF4-FFF2-40B4-BE49-F238E27FC236}">
                <a16:creationId xmlns:a16="http://schemas.microsoft.com/office/drawing/2014/main" id="{83E416CB-E258-4F12-BEA3-50B8370C3492}"/>
              </a:ext>
            </a:extLst>
          </p:cNvPr>
          <p:cNvSpPr/>
          <p:nvPr/>
        </p:nvSpPr>
        <p:spPr>
          <a:xfrm>
            <a:off x="7919049" y="3567668"/>
            <a:ext cx="986834" cy="621895"/>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t>B/W</a:t>
            </a:r>
            <a:endParaRPr lang="zh-CN" altLang="en-US" b="1" dirty="0"/>
          </a:p>
        </p:txBody>
      </p:sp>
      <p:sp>
        <p:nvSpPr>
          <p:cNvPr id="9" name="箭头: 左右 8">
            <a:extLst>
              <a:ext uri="{FF2B5EF4-FFF2-40B4-BE49-F238E27FC236}">
                <a16:creationId xmlns:a16="http://schemas.microsoft.com/office/drawing/2014/main" id="{0080E5CB-C224-4654-A280-B62A94AC100A}"/>
              </a:ext>
            </a:extLst>
          </p:cNvPr>
          <p:cNvSpPr/>
          <p:nvPr/>
        </p:nvSpPr>
        <p:spPr>
          <a:xfrm>
            <a:off x="7208533" y="3788037"/>
            <a:ext cx="586597" cy="181155"/>
          </a:xfrm>
          <a:prstGeom prst="leftRightArrow">
            <a:avLst/>
          </a:prstGeom>
          <a:solidFill>
            <a:schemeClr val="bg1"/>
          </a:solidFill>
          <a:ln w="285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箭头: 左右 9">
            <a:extLst>
              <a:ext uri="{FF2B5EF4-FFF2-40B4-BE49-F238E27FC236}">
                <a16:creationId xmlns:a16="http://schemas.microsoft.com/office/drawing/2014/main" id="{643C3675-4AAD-46BC-AA75-3769D7606A62}"/>
              </a:ext>
            </a:extLst>
          </p:cNvPr>
          <p:cNvSpPr/>
          <p:nvPr/>
        </p:nvSpPr>
        <p:spPr>
          <a:xfrm rot="7692875">
            <a:off x="6550503" y="3151118"/>
            <a:ext cx="586597" cy="181155"/>
          </a:xfrm>
          <a:prstGeom prst="leftRightArrow">
            <a:avLst/>
          </a:prstGeom>
          <a:solidFill>
            <a:schemeClr val="bg1"/>
          </a:solidFill>
          <a:ln w="285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箭头: 左右 10">
            <a:extLst>
              <a:ext uri="{FF2B5EF4-FFF2-40B4-BE49-F238E27FC236}">
                <a16:creationId xmlns:a16="http://schemas.microsoft.com/office/drawing/2014/main" id="{628716F3-6EF0-44B9-9968-2C5ECC16E22D}"/>
              </a:ext>
            </a:extLst>
          </p:cNvPr>
          <p:cNvSpPr/>
          <p:nvPr/>
        </p:nvSpPr>
        <p:spPr>
          <a:xfrm rot="3204376">
            <a:off x="7749400" y="3185608"/>
            <a:ext cx="586597" cy="181155"/>
          </a:xfrm>
          <a:prstGeom prst="leftRightArrow">
            <a:avLst/>
          </a:prstGeom>
          <a:solidFill>
            <a:schemeClr val="bg1"/>
          </a:solidFill>
          <a:ln w="285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4" name="箭头: 下 13">
            <a:extLst>
              <a:ext uri="{FF2B5EF4-FFF2-40B4-BE49-F238E27FC236}">
                <a16:creationId xmlns:a16="http://schemas.microsoft.com/office/drawing/2014/main" id="{83AB3A7C-D3B3-4C80-BCF6-25026E929E48}"/>
              </a:ext>
            </a:extLst>
          </p:cNvPr>
          <p:cNvSpPr/>
          <p:nvPr/>
        </p:nvSpPr>
        <p:spPr>
          <a:xfrm>
            <a:off x="7304997" y="4297214"/>
            <a:ext cx="445424" cy="643698"/>
          </a:xfrm>
          <a:prstGeom prst="downArrow">
            <a:avLst/>
          </a:prstGeom>
          <a:solidFill>
            <a:schemeClr val="bg1"/>
          </a:solidFill>
          <a:ln w="381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48939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快照 2019-12-05 下午2.49.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536" y="880508"/>
            <a:ext cx="7432927" cy="4597403"/>
          </a:xfrm>
          <a:prstGeom prst="rect">
            <a:avLst/>
          </a:prstGeom>
        </p:spPr>
      </p:pic>
      <p:sp>
        <p:nvSpPr>
          <p:cNvPr id="2" name="文本框 1">
            <a:extLst>
              <a:ext uri="{FF2B5EF4-FFF2-40B4-BE49-F238E27FC236}">
                <a16:creationId xmlns:a16="http://schemas.microsoft.com/office/drawing/2014/main" id="{4A4DAB95-6916-4A23-9908-FDBE31F43070}"/>
              </a:ext>
            </a:extLst>
          </p:cNvPr>
          <p:cNvSpPr txBox="1"/>
          <p:nvPr/>
        </p:nvSpPr>
        <p:spPr>
          <a:xfrm>
            <a:off x="-41210" y="5472601"/>
            <a:ext cx="9333186" cy="1384995"/>
          </a:xfrm>
          <a:prstGeom prst="rect">
            <a:avLst/>
          </a:prstGeom>
          <a:noFill/>
        </p:spPr>
        <p:txBody>
          <a:bodyPr wrap="square" rtlCol="0">
            <a:spAutoFit/>
          </a:bodyPr>
          <a:lstStyle/>
          <a:p>
            <a:r>
              <a:rPr lang="en-US" altLang="zh-CN" sz="2800" b="1" dirty="0"/>
              <a:t>Key Observations:</a:t>
            </a:r>
          </a:p>
          <a:p>
            <a:pPr marL="457200" indent="-457200">
              <a:buAutoNum type="arabicPeriod"/>
            </a:pPr>
            <a:r>
              <a:rPr lang="en-US" altLang="zh-CN" sz="2800" b="1" dirty="0"/>
              <a:t>“Resource Cliff” </a:t>
            </a:r>
            <a:r>
              <a:rPr lang="en-US" altLang="zh-CN" sz="2800" b="1" dirty="0">
                <a:sym typeface="Wingdings" panose="05000000000000000000" pitchFamily="2" charset="2"/>
              </a:rPr>
              <a:t> Incurs significant performance changes</a:t>
            </a:r>
          </a:p>
          <a:p>
            <a:pPr marL="457200" indent="-457200">
              <a:buAutoNum type="arabicPeriod"/>
            </a:pPr>
            <a:r>
              <a:rPr lang="en-US" altLang="zh-CN" sz="2800" b="1" dirty="0">
                <a:sym typeface="Wingdings" panose="05000000000000000000" pitchFamily="2" charset="2"/>
              </a:rPr>
              <a:t>Opt. Allocation Area (OAA)  Better QoS  </a:t>
            </a:r>
            <a:endParaRPr lang="zh-CN" altLang="en-US" sz="2800" b="1" dirty="0"/>
          </a:p>
        </p:txBody>
      </p:sp>
      <p:sp>
        <p:nvSpPr>
          <p:cNvPr id="5" name="矩形 4">
            <a:extLst>
              <a:ext uri="{FF2B5EF4-FFF2-40B4-BE49-F238E27FC236}">
                <a16:creationId xmlns:a16="http://schemas.microsoft.com/office/drawing/2014/main" id="{8AD05C88-3C0C-4131-8FFC-4252ECB6CC12}"/>
              </a:ext>
            </a:extLst>
          </p:cNvPr>
          <p:cNvSpPr/>
          <p:nvPr/>
        </p:nvSpPr>
        <p:spPr>
          <a:xfrm>
            <a:off x="3016469" y="2854825"/>
            <a:ext cx="807926" cy="564465"/>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6" name="文本框 5"/>
          <p:cNvSpPr txBox="1"/>
          <p:nvPr/>
        </p:nvSpPr>
        <p:spPr>
          <a:xfrm>
            <a:off x="0" y="-59883"/>
            <a:ext cx="9144000" cy="1015663"/>
          </a:xfrm>
          <a:prstGeom prst="rect">
            <a:avLst/>
          </a:prstGeom>
          <a:noFill/>
        </p:spPr>
        <p:txBody>
          <a:bodyPr wrap="square" rtlCol="0">
            <a:spAutoFit/>
          </a:bodyPr>
          <a:lstStyle/>
          <a:p>
            <a:pPr algn="ctr"/>
            <a:r>
              <a:rPr kumimoji="1" lang="en-US" altLang="zh-CN" sz="3000" b="1" dirty="0">
                <a:latin typeface="Arial"/>
                <a:cs typeface="Arial"/>
              </a:rPr>
              <a:t>Features need to be considered for scheduling </a:t>
            </a:r>
            <a:r>
              <a:rPr kumimoji="1" lang="en-US" altLang="zh-CN" sz="3000" b="1" dirty="0" err="1">
                <a:latin typeface="Arial"/>
                <a:cs typeface="Arial"/>
              </a:rPr>
              <a:t>microservices</a:t>
            </a:r>
            <a:endParaRPr kumimoji="1" lang="zh-CN" altLang="en-US" sz="3000" b="1" dirty="0">
              <a:latin typeface="Arial"/>
              <a:cs typeface="Arial"/>
            </a:endParaRPr>
          </a:p>
        </p:txBody>
      </p:sp>
      <p:sp>
        <p:nvSpPr>
          <p:cNvPr id="3" name="文本框 2">
            <a:extLst>
              <a:ext uri="{FF2B5EF4-FFF2-40B4-BE49-F238E27FC236}">
                <a16:creationId xmlns:a16="http://schemas.microsoft.com/office/drawing/2014/main" id="{DE941142-DBCE-4652-BB53-4603CE0EDBE6}"/>
              </a:ext>
            </a:extLst>
          </p:cNvPr>
          <p:cNvSpPr txBox="1"/>
          <p:nvPr/>
        </p:nvSpPr>
        <p:spPr>
          <a:xfrm>
            <a:off x="3435531" y="5340619"/>
            <a:ext cx="3304903" cy="553998"/>
          </a:xfrm>
          <a:prstGeom prst="rect">
            <a:avLst/>
          </a:prstGeom>
          <a:noFill/>
        </p:spPr>
        <p:txBody>
          <a:bodyPr wrap="square" rtlCol="0">
            <a:spAutoFit/>
          </a:bodyPr>
          <a:lstStyle/>
          <a:p>
            <a:r>
              <a:rPr lang="en-US" altLang="zh-CN" sz="3000" b="1" dirty="0"/>
              <a:t>Num. of Cores</a:t>
            </a:r>
            <a:endParaRPr lang="zh-CN" altLang="en-US" sz="3000" b="1" dirty="0"/>
          </a:p>
        </p:txBody>
      </p:sp>
    </p:spTree>
    <p:extLst>
      <p:ext uri="{BB962C8B-B14F-4D97-AF65-F5344CB8AC3E}">
        <p14:creationId xmlns:p14="http://schemas.microsoft.com/office/powerpoint/2010/main" val="306695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6"/>
          <p:cNvSpPr>
            <a:spLocks noGrp="1" noChangeArrowheads="1"/>
          </p:cNvSpPr>
          <p:nvPr>
            <p:ph type="title"/>
          </p:nvPr>
        </p:nvSpPr>
        <p:spPr>
          <a:xfrm>
            <a:off x="0" y="275436"/>
            <a:ext cx="9144000" cy="884039"/>
          </a:xfrm>
        </p:spPr>
        <p:txBody>
          <a:bodyPr rIns="116994">
            <a:normAutofit fontScale="90000"/>
          </a:bodyPr>
          <a:lstStyle/>
          <a:p>
            <a:pPr marL="40182"/>
            <a:r>
              <a:rPr kumimoji="1" lang="en-US" altLang="zh-CN" sz="4000" b="1" dirty="0"/>
              <a:t>Organization of Shared Memory System</a:t>
            </a:r>
            <a:br>
              <a:rPr kumimoji="1" lang="en-US" altLang="zh-CN" sz="4000" dirty="0"/>
            </a:br>
            <a:r>
              <a:rPr kumimoji="1" lang="en-US" altLang="zh-CN" sz="3300" dirty="0">
                <a:solidFill>
                  <a:srgbClr val="0070C0"/>
                </a:solidFill>
              </a:rPr>
              <a:t>More cores share the memory system; main memory B/W is still the bottleneck</a:t>
            </a:r>
            <a:endParaRPr lang="en-US" sz="3300" dirty="0">
              <a:solidFill>
                <a:srgbClr val="0070C0"/>
              </a:solidFill>
              <a:latin typeface="Verdana"/>
              <a:cs typeface="Verdana"/>
            </a:endParaRPr>
          </a:p>
        </p:txBody>
      </p:sp>
      <p:sp>
        <p:nvSpPr>
          <p:cNvPr id="41991" name="Rectangle 7"/>
          <p:cNvSpPr>
            <a:spLocks/>
          </p:cNvSpPr>
          <p:nvPr/>
        </p:nvSpPr>
        <p:spPr bwMode="auto">
          <a:xfrm>
            <a:off x="2196703" y="1620870"/>
            <a:ext cx="714375" cy="714375"/>
          </a:xfrm>
          <a:prstGeom prst="rect">
            <a:avLst/>
          </a:prstGeom>
          <a:solidFill>
            <a:srgbClr val="FFFFFF"/>
          </a:solidFill>
          <a:ln w="28575" cmpd="sng">
            <a:solidFill>
              <a:schemeClr val="tx1"/>
            </a:solidFill>
            <a:round/>
            <a:headEnd/>
            <a:tailEnd/>
          </a:ln>
        </p:spPr>
        <p:txBody>
          <a:bodyPr lIns="0" tIns="0" rIns="40638" bIns="0" anchor="ctr">
            <a:prstTxWarp prst="textNoShape">
              <a:avLst/>
            </a:prstTxWarp>
          </a:bodyPr>
          <a:lstStyle/>
          <a:p>
            <a:pPr marL="40182" algn="ctr"/>
            <a:r>
              <a:rPr lang="en-US" sz="1500" dirty="0">
                <a:ea typeface="Gill Sans" charset="0"/>
                <a:cs typeface="Gill Sans" charset="0"/>
              </a:rPr>
              <a:t>Core 0</a:t>
            </a:r>
          </a:p>
        </p:txBody>
      </p:sp>
      <p:sp>
        <p:nvSpPr>
          <p:cNvPr id="41992" name="Rectangle 8"/>
          <p:cNvSpPr>
            <a:spLocks/>
          </p:cNvSpPr>
          <p:nvPr/>
        </p:nvSpPr>
        <p:spPr bwMode="auto">
          <a:xfrm>
            <a:off x="3286125" y="1620870"/>
            <a:ext cx="714375" cy="714375"/>
          </a:xfrm>
          <a:prstGeom prst="rect">
            <a:avLst/>
          </a:prstGeom>
          <a:solidFill>
            <a:srgbClr val="FFFFFF"/>
          </a:solidFill>
          <a:ln w="28575" cmpd="sng">
            <a:solidFill>
              <a:schemeClr val="tx1"/>
            </a:solidFill>
            <a:round/>
            <a:headEnd/>
            <a:tailEnd/>
          </a:ln>
        </p:spPr>
        <p:txBody>
          <a:bodyPr lIns="0" tIns="0" rIns="40638" bIns="0" anchor="ctr">
            <a:prstTxWarp prst="textNoShape">
              <a:avLst/>
            </a:prstTxWarp>
          </a:bodyPr>
          <a:lstStyle/>
          <a:p>
            <a:pPr marL="40182" algn="ctr"/>
            <a:r>
              <a:rPr lang="en-US" sz="1500">
                <a:ea typeface="Gill Sans" charset="0"/>
                <a:cs typeface="Gill Sans" charset="0"/>
              </a:rPr>
              <a:t>Core 1</a:t>
            </a:r>
          </a:p>
        </p:txBody>
      </p:sp>
      <p:sp>
        <p:nvSpPr>
          <p:cNvPr id="41993" name="Rectangle 9"/>
          <p:cNvSpPr>
            <a:spLocks/>
          </p:cNvSpPr>
          <p:nvPr/>
        </p:nvSpPr>
        <p:spPr bwMode="auto">
          <a:xfrm>
            <a:off x="4375547" y="1620870"/>
            <a:ext cx="714375" cy="714375"/>
          </a:xfrm>
          <a:prstGeom prst="rect">
            <a:avLst/>
          </a:prstGeom>
          <a:solidFill>
            <a:srgbClr val="FFFFFF"/>
          </a:solidFill>
          <a:ln w="28575" cmpd="sng">
            <a:solidFill>
              <a:schemeClr val="tx1"/>
            </a:solidFill>
            <a:round/>
            <a:headEnd/>
            <a:tailEnd/>
          </a:ln>
        </p:spPr>
        <p:txBody>
          <a:bodyPr lIns="0" tIns="0" rIns="40638" bIns="0" anchor="ctr">
            <a:prstTxWarp prst="textNoShape">
              <a:avLst/>
            </a:prstTxWarp>
          </a:bodyPr>
          <a:lstStyle/>
          <a:p>
            <a:pPr marL="40182" algn="ctr"/>
            <a:r>
              <a:rPr lang="en-US" sz="1500">
                <a:ea typeface="Gill Sans" charset="0"/>
                <a:cs typeface="Gill Sans" charset="0"/>
              </a:rPr>
              <a:t>Core 2</a:t>
            </a:r>
          </a:p>
        </p:txBody>
      </p:sp>
      <p:sp>
        <p:nvSpPr>
          <p:cNvPr id="41994" name="Rectangle 10"/>
          <p:cNvSpPr>
            <a:spLocks/>
          </p:cNvSpPr>
          <p:nvPr/>
        </p:nvSpPr>
        <p:spPr bwMode="auto">
          <a:xfrm>
            <a:off x="5777508" y="1620870"/>
            <a:ext cx="776883" cy="714375"/>
          </a:xfrm>
          <a:prstGeom prst="rect">
            <a:avLst/>
          </a:prstGeom>
          <a:solidFill>
            <a:srgbClr val="FFFFFF"/>
          </a:solidFill>
          <a:ln w="28575" cmpd="sng">
            <a:solidFill>
              <a:schemeClr val="tx1"/>
            </a:solidFill>
            <a:round/>
            <a:headEnd/>
            <a:tailEnd/>
          </a:ln>
        </p:spPr>
        <p:txBody>
          <a:bodyPr lIns="0" tIns="0" rIns="40638" bIns="0" anchor="ctr">
            <a:prstTxWarp prst="textNoShape">
              <a:avLst/>
            </a:prstTxWarp>
          </a:bodyPr>
          <a:lstStyle/>
          <a:p>
            <a:pPr marL="40182" algn="ctr"/>
            <a:r>
              <a:rPr lang="en-US" sz="1500">
                <a:ea typeface="Gill Sans" charset="0"/>
                <a:cs typeface="Gill Sans" charset="0"/>
              </a:rPr>
              <a:t>Core N</a:t>
            </a:r>
          </a:p>
        </p:txBody>
      </p:sp>
      <p:sp>
        <p:nvSpPr>
          <p:cNvPr id="7179" name="Rectangle 11"/>
          <p:cNvSpPr>
            <a:spLocks/>
          </p:cNvSpPr>
          <p:nvPr/>
        </p:nvSpPr>
        <p:spPr bwMode="auto">
          <a:xfrm>
            <a:off x="3366495" y="2832336"/>
            <a:ext cx="2027039" cy="544711"/>
          </a:xfrm>
          <a:prstGeom prst="rect">
            <a:avLst/>
          </a:prstGeom>
          <a:solidFill>
            <a:srgbClr val="FFFFFF"/>
          </a:solidFill>
          <a:ln w="25400">
            <a:solidFill>
              <a:schemeClr val="tx1"/>
            </a:solidFill>
            <a:miter lim="800000"/>
            <a:headEnd/>
            <a:tailEnd/>
          </a:ln>
        </p:spPr>
        <p:txBody>
          <a:bodyPr lIns="0" tIns="0" rIns="40638" bIns="0" anchor="ctr">
            <a:prstTxWarp prst="textNoShape">
              <a:avLst/>
            </a:prstTxWarp>
          </a:bodyPr>
          <a:lstStyle/>
          <a:p>
            <a:pPr marL="40182" algn="ctr"/>
            <a:r>
              <a:rPr lang="en-US" sz="2100" dirty="0">
                <a:ea typeface="Gill Sans" charset="0"/>
                <a:cs typeface="Gill Sans" charset="0"/>
              </a:rPr>
              <a:t>Shared Cache</a:t>
            </a:r>
          </a:p>
        </p:txBody>
      </p:sp>
      <p:sp>
        <p:nvSpPr>
          <p:cNvPr id="7180" name="Rectangle 12"/>
          <p:cNvSpPr>
            <a:spLocks/>
          </p:cNvSpPr>
          <p:nvPr/>
        </p:nvSpPr>
        <p:spPr bwMode="auto">
          <a:xfrm>
            <a:off x="3318865" y="3680411"/>
            <a:ext cx="2113360" cy="470297"/>
          </a:xfrm>
          <a:prstGeom prst="rect">
            <a:avLst/>
          </a:prstGeom>
          <a:solidFill>
            <a:schemeClr val="bg1"/>
          </a:solidFill>
          <a:ln w="28575" cmpd="sng">
            <a:solidFill>
              <a:schemeClr val="tx1"/>
            </a:solidFill>
            <a:round/>
            <a:headEnd/>
            <a:tailEnd/>
          </a:ln>
        </p:spPr>
        <p:txBody>
          <a:bodyPr lIns="0" tIns="0" rIns="40638" bIns="0" anchor="ctr">
            <a:prstTxWarp prst="textNoShape">
              <a:avLst/>
            </a:prstTxWarp>
          </a:bodyPr>
          <a:lstStyle/>
          <a:p>
            <a:pPr marL="40182" algn="ctr"/>
            <a:r>
              <a:rPr lang="en-US" sz="2000" dirty="0">
                <a:ea typeface="Gill Sans" charset="0"/>
                <a:cs typeface="Gill Sans" charset="0"/>
              </a:rPr>
              <a:t>Memory Controller</a:t>
            </a:r>
          </a:p>
        </p:txBody>
      </p:sp>
      <p:sp>
        <p:nvSpPr>
          <p:cNvPr id="7181" name="Rectangle 13"/>
          <p:cNvSpPr>
            <a:spLocks/>
          </p:cNvSpPr>
          <p:nvPr/>
        </p:nvSpPr>
        <p:spPr bwMode="auto">
          <a:xfrm>
            <a:off x="2348508" y="5610827"/>
            <a:ext cx="732234" cy="714375"/>
          </a:xfrm>
          <a:prstGeom prst="rect">
            <a:avLst/>
          </a:prstGeom>
          <a:solidFill>
            <a:srgbClr val="FFFFFF"/>
          </a:solidFill>
          <a:ln w="28575" cmpd="sng">
            <a:solidFill>
              <a:schemeClr val="tx1"/>
            </a:solidFill>
            <a:round/>
            <a:headEnd/>
            <a:tailEnd/>
          </a:ln>
        </p:spPr>
        <p:txBody>
          <a:bodyPr lIns="0" tIns="0" rIns="40638" bIns="0" anchor="ctr">
            <a:prstTxWarp prst="textNoShape">
              <a:avLst/>
            </a:prstTxWarp>
          </a:bodyPr>
          <a:lstStyle/>
          <a:p>
            <a:pPr marL="40182" algn="ctr"/>
            <a:r>
              <a:rPr lang="en-US" sz="1500">
                <a:ea typeface="Gill Sans" charset="0"/>
                <a:cs typeface="Gill Sans" charset="0"/>
              </a:rPr>
              <a:t>DRAM</a:t>
            </a:r>
          </a:p>
          <a:p>
            <a:pPr marL="40182" algn="ctr"/>
            <a:r>
              <a:rPr lang="en-US" sz="1500">
                <a:ea typeface="Gill Sans" charset="0"/>
                <a:cs typeface="Gill Sans" charset="0"/>
              </a:rPr>
              <a:t>Bank 0</a:t>
            </a:r>
          </a:p>
        </p:txBody>
      </p:sp>
      <p:sp>
        <p:nvSpPr>
          <p:cNvPr id="7182" name="Rectangle 14"/>
          <p:cNvSpPr>
            <a:spLocks/>
          </p:cNvSpPr>
          <p:nvPr/>
        </p:nvSpPr>
        <p:spPr bwMode="auto">
          <a:xfrm>
            <a:off x="3196828" y="5610827"/>
            <a:ext cx="732234" cy="714375"/>
          </a:xfrm>
          <a:prstGeom prst="rect">
            <a:avLst/>
          </a:prstGeom>
          <a:solidFill>
            <a:srgbClr val="FFFFFF"/>
          </a:solidFill>
          <a:ln w="28575" cmpd="sng">
            <a:solidFill>
              <a:schemeClr val="tx1"/>
            </a:solidFill>
            <a:round/>
            <a:headEnd/>
            <a:tailEnd/>
          </a:ln>
        </p:spPr>
        <p:txBody>
          <a:bodyPr lIns="0" tIns="0" rIns="40638" bIns="0" anchor="ctr">
            <a:prstTxWarp prst="textNoShape">
              <a:avLst/>
            </a:prstTxWarp>
          </a:bodyPr>
          <a:lstStyle/>
          <a:p>
            <a:pPr marL="40182" algn="ctr"/>
            <a:r>
              <a:rPr lang="en-US" sz="1500">
                <a:ea typeface="Gill Sans" charset="0"/>
                <a:cs typeface="Gill Sans" charset="0"/>
              </a:rPr>
              <a:t>DRAM</a:t>
            </a:r>
          </a:p>
          <a:p>
            <a:pPr marL="40182" algn="ctr"/>
            <a:r>
              <a:rPr lang="en-US" sz="1500">
                <a:ea typeface="Gill Sans" charset="0"/>
                <a:cs typeface="Gill Sans" charset="0"/>
              </a:rPr>
              <a:t>Bank 1</a:t>
            </a:r>
          </a:p>
        </p:txBody>
      </p:sp>
      <p:sp>
        <p:nvSpPr>
          <p:cNvPr id="7183" name="Rectangle 15"/>
          <p:cNvSpPr>
            <a:spLocks/>
          </p:cNvSpPr>
          <p:nvPr/>
        </p:nvSpPr>
        <p:spPr bwMode="auto">
          <a:xfrm>
            <a:off x="4054078" y="5610827"/>
            <a:ext cx="732234" cy="714375"/>
          </a:xfrm>
          <a:prstGeom prst="rect">
            <a:avLst/>
          </a:prstGeom>
          <a:solidFill>
            <a:srgbClr val="FFFFFF"/>
          </a:solidFill>
          <a:ln w="28575" cmpd="sng">
            <a:solidFill>
              <a:schemeClr val="tx1"/>
            </a:solidFill>
            <a:round/>
            <a:headEnd/>
            <a:tailEnd/>
          </a:ln>
        </p:spPr>
        <p:txBody>
          <a:bodyPr lIns="0" tIns="0" rIns="40638" bIns="0" anchor="ctr">
            <a:prstTxWarp prst="textNoShape">
              <a:avLst/>
            </a:prstTxWarp>
          </a:bodyPr>
          <a:lstStyle/>
          <a:p>
            <a:pPr marL="40182" algn="ctr"/>
            <a:r>
              <a:rPr lang="en-US" sz="1500">
                <a:ea typeface="Gill Sans" charset="0"/>
                <a:cs typeface="Gill Sans" charset="0"/>
              </a:rPr>
              <a:t>DRAM Bank 2</a:t>
            </a:r>
          </a:p>
        </p:txBody>
      </p:sp>
      <p:sp>
        <p:nvSpPr>
          <p:cNvPr id="7184" name="Rectangle 16"/>
          <p:cNvSpPr>
            <a:spLocks/>
          </p:cNvSpPr>
          <p:nvPr/>
        </p:nvSpPr>
        <p:spPr bwMode="auto">
          <a:xfrm>
            <a:off x="5044158" y="5735842"/>
            <a:ext cx="190678" cy="215444"/>
          </a:xfrm>
          <a:prstGeom prst="rect">
            <a:avLst/>
          </a:prstGeom>
          <a:noFill/>
          <a:ln w="12700">
            <a:noFill/>
            <a:miter lim="800000"/>
            <a:headEnd/>
            <a:tailEnd/>
          </a:ln>
        </p:spPr>
        <p:txBody>
          <a:bodyPr wrap="none" lIns="0" tIns="0" rIns="40638" bIns="0">
            <a:prstTxWarp prst="textNoShape">
              <a:avLst/>
            </a:prstTxWarp>
            <a:spAutoFit/>
          </a:bodyPr>
          <a:lstStyle/>
          <a:p>
            <a:pPr marL="40182"/>
            <a:r>
              <a:rPr lang="en-US" sz="1400">
                <a:latin typeface="Arial" charset="0"/>
                <a:ea typeface="Arial" charset="0"/>
                <a:cs typeface="Arial" charset="0"/>
                <a:sym typeface="Arial" charset="0"/>
              </a:rPr>
              <a:t>...</a:t>
            </a:r>
          </a:p>
        </p:txBody>
      </p:sp>
      <p:sp>
        <p:nvSpPr>
          <p:cNvPr id="7185" name="Rectangle 17"/>
          <p:cNvSpPr>
            <a:spLocks/>
          </p:cNvSpPr>
          <p:nvPr/>
        </p:nvSpPr>
        <p:spPr bwMode="auto">
          <a:xfrm>
            <a:off x="5634633" y="5610827"/>
            <a:ext cx="794742" cy="714375"/>
          </a:xfrm>
          <a:prstGeom prst="rect">
            <a:avLst/>
          </a:prstGeom>
          <a:solidFill>
            <a:srgbClr val="FFFFFF"/>
          </a:solidFill>
          <a:ln w="28575" cmpd="sng">
            <a:solidFill>
              <a:schemeClr val="tx1"/>
            </a:solidFill>
            <a:round/>
            <a:headEnd/>
            <a:tailEnd/>
          </a:ln>
        </p:spPr>
        <p:txBody>
          <a:bodyPr lIns="0" tIns="0" rIns="40638" bIns="0" anchor="ctr">
            <a:prstTxWarp prst="textNoShape">
              <a:avLst/>
            </a:prstTxWarp>
          </a:bodyPr>
          <a:lstStyle/>
          <a:p>
            <a:pPr marL="40182" algn="ctr"/>
            <a:r>
              <a:rPr lang="en-US" sz="1500" dirty="0">
                <a:ea typeface="Gill Sans" charset="0"/>
                <a:cs typeface="Gill Sans" charset="0"/>
              </a:rPr>
              <a:t>DRAM</a:t>
            </a:r>
            <a:br>
              <a:rPr lang="en-US" sz="1500" dirty="0">
                <a:ea typeface="Gill Sans" charset="0"/>
                <a:cs typeface="Gill Sans" charset="0"/>
              </a:rPr>
            </a:br>
            <a:r>
              <a:rPr lang="en-US" sz="1500" dirty="0">
                <a:ea typeface="Gill Sans" charset="0"/>
                <a:cs typeface="Gill Sans" charset="0"/>
              </a:rPr>
              <a:t>Bank K</a:t>
            </a:r>
          </a:p>
        </p:txBody>
      </p:sp>
      <p:sp>
        <p:nvSpPr>
          <p:cNvPr id="7187" name="Line 19"/>
          <p:cNvSpPr>
            <a:spLocks noChangeShapeType="1"/>
          </p:cNvSpPr>
          <p:nvPr/>
        </p:nvSpPr>
        <p:spPr bwMode="auto">
          <a:xfrm>
            <a:off x="2553891" y="2335245"/>
            <a:ext cx="0" cy="258961"/>
          </a:xfrm>
          <a:prstGeom prst="line">
            <a:avLst/>
          </a:prstGeom>
          <a:noFill/>
          <a:ln w="25400">
            <a:solidFill>
              <a:schemeClr val="tx1"/>
            </a:solidFill>
            <a:miter lim="800000"/>
            <a:headEnd type="stealth" w="med" len="med"/>
            <a:tailEnd type="stealth" w="med" len="med"/>
          </a:ln>
        </p:spPr>
        <p:txBody>
          <a:bodyPr lIns="0" tIns="0" rIns="0" bIns="0">
            <a:prstTxWarp prst="textNoShape">
              <a:avLst/>
            </a:prstTxWarp>
          </a:bodyPr>
          <a:lstStyle/>
          <a:p>
            <a:endParaRPr lang="en-US"/>
          </a:p>
        </p:txBody>
      </p:sp>
      <p:sp>
        <p:nvSpPr>
          <p:cNvPr id="7188" name="Line 20"/>
          <p:cNvSpPr>
            <a:spLocks noChangeShapeType="1"/>
          </p:cNvSpPr>
          <p:nvPr/>
        </p:nvSpPr>
        <p:spPr bwMode="auto">
          <a:xfrm>
            <a:off x="3643313" y="2308456"/>
            <a:ext cx="0" cy="285750"/>
          </a:xfrm>
          <a:prstGeom prst="line">
            <a:avLst/>
          </a:prstGeom>
          <a:noFill/>
          <a:ln w="25400">
            <a:solidFill>
              <a:schemeClr val="tx1"/>
            </a:solidFill>
            <a:miter lim="800000"/>
            <a:headEnd type="stealth" w="med" len="med"/>
            <a:tailEnd type="stealth" w="med" len="med"/>
          </a:ln>
        </p:spPr>
        <p:txBody>
          <a:bodyPr lIns="0" tIns="0" rIns="0" bIns="0">
            <a:prstTxWarp prst="textNoShape">
              <a:avLst/>
            </a:prstTxWarp>
          </a:bodyPr>
          <a:lstStyle/>
          <a:p>
            <a:endParaRPr lang="en-US"/>
          </a:p>
        </p:txBody>
      </p:sp>
      <p:sp>
        <p:nvSpPr>
          <p:cNvPr id="7189" name="Line 21"/>
          <p:cNvSpPr>
            <a:spLocks noChangeShapeType="1"/>
          </p:cNvSpPr>
          <p:nvPr/>
        </p:nvSpPr>
        <p:spPr bwMode="auto">
          <a:xfrm>
            <a:off x="4732734" y="2317386"/>
            <a:ext cx="0" cy="267891"/>
          </a:xfrm>
          <a:prstGeom prst="line">
            <a:avLst/>
          </a:prstGeom>
          <a:noFill/>
          <a:ln w="25400">
            <a:solidFill>
              <a:schemeClr val="tx1"/>
            </a:solidFill>
            <a:miter lim="800000"/>
            <a:headEnd type="stealth" w="med" len="med"/>
            <a:tailEnd type="stealth" w="med" len="med"/>
          </a:ln>
        </p:spPr>
        <p:txBody>
          <a:bodyPr lIns="0" tIns="0" rIns="0" bIns="0">
            <a:prstTxWarp prst="textNoShape">
              <a:avLst/>
            </a:prstTxWarp>
          </a:bodyPr>
          <a:lstStyle/>
          <a:p>
            <a:endParaRPr lang="en-US"/>
          </a:p>
        </p:txBody>
      </p:sp>
      <p:sp>
        <p:nvSpPr>
          <p:cNvPr id="7190" name="Line 22"/>
          <p:cNvSpPr>
            <a:spLocks noChangeShapeType="1"/>
          </p:cNvSpPr>
          <p:nvPr/>
        </p:nvSpPr>
        <p:spPr bwMode="auto">
          <a:xfrm>
            <a:off x="6170414" y="2317386"/>
            <a:ext cx="0" cy="267891"/>
          </a:xfrm>
          <a:prstGeom prst="line">
            <a:avLst/>
          </a:prstGeom>
          <a:noFill/>
          <a:ln w="25400">
            <a:solidFill>
              <a:schemeClr val="tx1"/>
            </a:solidFill>
            <a:miter lim="800000"/>
            <a:headEnd type="stealth" w="med" len="med"/>
            <a:tailEnd type="stealth" w="med" len="med"/>
          </a:ln>
        </p:spPr>
        <p:txBody>
          <a:bodyPr lIns="0" tIns="0" rIns="0" bIns="0">
            <a:prstTxWarp prst="textNoShape">
              <a:avLst/>
            </a:prstTxWarp>
          </a:bodyPr>
          <a:lstStyle/>
          <a:p>
            <a:endParaRPr lang="en-US"/>
          </a:p>
        </p:txBody>
      </p:sp>
      <p:sp>
        <p:nvSpPr>
          <p:cNvPr id="7191" name="Line 23"/>
          <p:cNvSpPr>
            <a:spLocks noChangeShapeType="1"/>
          </p:cNvSpPr>
          <p:nvPr/>
        </p:nvSpPr>
        <p:spPr bwMode="auto">
          <a:xfrm flipH="1">
            <a:off x="4375545" y="3365137"/>
            <a:ext cx="5953" cy="315274"/>
          </a:xfrm>
          <a:prstGeom prst="line">
            <a:avLst/>
          </a:prstGeom>
          <a:noFill/>
          <a:ln w="25400">
            <a:solidFill>
              <a:schemeClr val="tx1"/>
            </a:solidFill>
            <a:miter lim="800000"/>
            <a:headEnd type="stealth" w="med" len="med"/>
            <a:tailEnd type="stealth" w="med" len="med"/>
          </a:ln>
        </p:spPr>
        <p:txBody>
          <a:bodyPr lIns="0" tIns="0" rIns="0" bIns="0">
            <a:prstTxWarp prst="textNoShape">
              <a:avLst/>
            </a:prstTxWarp>
          </a:bodyPr>
          <a:lstStyle/>
          <a:p>
            <a:endParaRPr lang="en-US"/>
          </a:p>
        </p:txBody>
      </p:sp>
      <p:sp>
        <p:nvSpPr>
          <p:cNvPr id="7192" name="Line 24"/>
          <p:cNvSpPr>
            <a:spLocks noChangeShapeType="1"/>
          </p:cNvSpPr>
          <p:nvPr/>
        </p:nvSpPr>
        <p:spPr bwMode="auto">
          <a:xfrm flipH="1">
            <a:off x="4375546" y="4150708"/>
            <a:ext cx="5953" cy="799322"/>
          </a:xfrm>
          <a:prstGeom prst="line">
            <a:avLst/>
          </a:prstGeom>
          <a:noFill/>
          <a:ln w="25400">
            <a:solidFill>
              <a:schemeClr val="tx1"/>
            </a:solidFill>
            <a:miter lim="800000"/>
            <a:headEnd type="stealth" w="med" len="med"/>
            <a:tailEnd type="stealth" w="med" len="med"/>
          </a:ln>
        </p:spPr>
        <p:txBody>
          <a:bodyPr lIns="0" tIns="0" rIns="0" bIns="0">
            <a:prstTxWarp prst="textNoShape">
              <a:avLst/>
            </a:prstTxWarp>
          </a:bodyPr>
          <a:lstStyle/>
          <a:p>
            <a:endParaRPr lang="en-US"/>
          </a:p>
        </p:txBody>
      </p:sp>
      <p:sp>
        <p:nvSpPr>
          <p:cNvPr id="7193" name="Line 25"/>
          <p:cNvSpPr>
            <a:spLocks noChangeShapeType="1"/>
          </p:cNvSpPr>
          <p:nvPr/>
        </p:nvSpPr>
        <p:spPr bwMode="auto">
          <a:xfrm rot="10800000" flipH="1">
            <a:off x="2705696" y="4939985"/>
            <a:ext cx="3330773" cy="1116"/>
          </a:xfrm>
          <a:prstGeom prst="line">
            <a:avLst/>
          </a:prstGeom>
          <a:noFill/>
          <a:ln w="25400">
            <a:solidFill>
              <a:schemeClr val="tx1"/>
            </a:solidFill>
            <a:miter lim="800000"/>
            <a:headEnd/>
            <a:tailEnd/>
          </a:ln>
        </p:spPr>
        <p:txBody>
          <a:bodyPr lIns="0" tIns="0" rIns="0" bIns="0">
            <a:prstTxWarp prst="textNoShape">
              <a:avLst/>
            </a:prstTxWarp>
          </a:bodyPr>
          <a:lstStyle/>
          <a:p>
            <a:endParaRPr lang="en-US"/>
          </a:p>
        </p:txBody>
      </p:sp>
      <p:sp>
        <p:nvSpPr>
          <p:cNvPr id="7194" name="Line 26"/>
          <p:cNvSpPr>
            <a:spLocks noChangeShapeType="1"/>
          </p:cNvSpPr>
          <p:nvPr/>
        </p:nvSpPr>
        <p:spPr bwMode="auto">
          <a:xfrm flipH="1">
            <a:off x="2702348" y="4950030"/>
            <a:ext cx="2232" cy="684238"/>
          </a:xfrm>
          <a:prstGeom prst="line">
            <a:avLst/>
          </a:prstGeom>
          <a:noFill/>
          <a:ln w="25400">
            <a:solidFill>
              <a:schemeClr val="tx1"/>
            </a:solidFill>
            <a:miter lim="800000"/>
            <a:headEnd/>
            <a:tailEnd type="stealth" w="med" len="med"/>
          </a:ln>
        </p:spPr>
        <p:txBody>
          <a:bodyPr lIns="0" tIns="0" rIns="0" bIns="0">
            <a:prstTxWarp prst="textNoShape">
              <a:avLst/>
            </a:prstTxWarp>
          </a:bodyPr>
          <a:lstStyle/>
          <a:p>
            <a:endParaRPr lang="en-US"/>
          </a:p>
        </p:txBody>
      </p:sp>
      <p:sp>
        <p:nvSpPr>
          <p:cNvPr id="7195" name="Line 27"/>
          <p:cNvSpPr>
            <a:spLocks noChangeShapeType="1"/>
          </p:cNvSpPr>
          <p:nvPr/>
        </p:nvSpPr>
        <p:spPr bwMode="auto">
          <a:xfrm>
            <a:off x="3571875" y="4958960"/>
            <a:ext cx="0" cy="663029"/>
          </a:xfrm>
          <a:prstGeom prst="line">
            <a:avLst/>
          </a:prstGeom>
          <a:noFill/>
          <a:ln w="25400">
            <a:solidFill>
              <a:schemeClr val="tx1"/>
            </a:solidFill>
            <a:miter lim="800000"/>
            <a:headEnd/>
            <a:tailEnd type="stealth" w="med" len="med"/>
          </a:ln>
        </p:spPr>
        <p:txBody>
          <a:bodyPr lIns="0" tIns="0" rIns="0" bIns="0">
            <a:prstTxWarp prst="textNoShape">
              <a:avLst/>
            </a:prstTxWarp>
          </a:bodyPr>
          <a:lstStyle/>
          <a:p>
            <a:endParaRPr lang="en-US"/>
          </a:p>
        </p:txBody>
      </p:sp>
      <p:sp>
        <p:nvSpPr>
          <p:cNvPr id="7196" name="Line 28"/>
          <p:cNvSpPr>
            <a:spLocks noChangeShapeType="1"/>
          </p:cNvSpPr>
          <p:nvPr/>
        </p:nvSpPr>
        <p:spPr bwMode="auto">
          <a:xfrm>
            <a:off x="4375547" y="4941100"/>
            <a:ext cx="5581" cy="669727"/>
          </a:xfrm>
          <a:prstGeom prst="line">
            <a:avLst/>
          </a:prstGeom>
          <a:noFill/>
          <a:ln w="25400">
            <a:solidFill>
              <a:schemeClr val="tx1"/>
            </a:solidFill>
            <a:miter lim="800000"/>
            <a:headEnd/>
            <a:tailEnd type="stealth" w="med" len="med"/>
          </a:ln>
        </p:spPr>
        <p:txBody>
          <a:bodyPr lIns="0" tIns="0" rIns="0" bIns="0">
            <a:prstTxWarp prst="textNoShape">
              <a:avLst/>
            </a:prstTxWarp>
          </a:bodyPr>
          <a:lstStyle/>
          <a:p>
            <a:endParaRPr lang="en-US"/>
          </a:p>
        </p:txBody>
      </p:sp>
      <p:sp>
        <p:nvSpPr>
          <p:cNvPr id="7197" name="Line 29"/>
          <p:cNvSpPr>
            <a:spLocks noChangeShapeType="1"/>
          </p:cNvSpPr>
          <p:nvPr/>
        </p:nvSpPr>
        <p:spPr bwMode="auto">
          <a:xfrm flipH="1">
            <a:off x="6024191" y="4950030"/>
            <a:ext cx="3348" cy="660797"/>
          </a:xfrm>
          <a:prstGeom prst="line">
            <a:avLst/>
          </a:prstGeom>
          <a:noFill/>
          <a:ln w="25400">
            <a:solidFill>
              <a:schemeClr val="tx1"/>
            </a:solidFill>
            <a:miter lim="800000"/>
            <a:headEnd/>
            <a:tailEnd type="stealth" w="med" len="med"/>
          </a:ln>
        </p:spPr>
        <p:txBody>
          <a:bodyPr lIns="0" tIns="0" rIns="0" bIns="0">
            <a:prstTxWarp prst="textNoShape">
              <a:avLst/>
            </a:prstTxWarp>
          </a:bodyPr>
          <a:lstStyle/>
          <a:p>
            <a:endParaRPr lang="en-US"/>
          </a:p>
        </p:txBody>
      </p:sp>
      <p:sp>
        <p:nvSpPr>
          <p:cNvPr id="7198" name="Line 30"/>
          <p:cNvSpPr>
            <a:spLocks noChangeShapeType="1"/>
          </p:cNvSpPr>
          <p:nvPr/>
        </p:nvSpPr>
        <p:spPr bwMode="auto">
          <a:xfrm>
            <a:off x="4375547" y="2585276"/>
            <a:ext cx="5953" cy="255985"/>
          </a:xfrm>
          <a:prstGeom prst="line">
            <a:avLst/>
          </a:prstGeom>
          <a:noFill/>
          <a:ln w="25400">
            <a:solidFill>
              <a:schemeClr val="tx1"/>
            </a:solidFill>
            <a:miter lim="800000"/>
            <a:headEnd type="stealth" w="med" len="med"/>
            <a:tailEnd type="stealth" w="med" len="med"/>
          </a:ln>
        </p:spPr>
        <p:txBody>
          <a:bodyPr lIns="0" tIns="0" rIns="0" bIns="0">
            <a:prstTxWarp prst="textNoShape">
              <a:avLst/>
            </a:prstTxWarp>
          </a:bodyPr>
          <a:lstStyle/>
          <a:p>
            <a:endParaRPr lang="en-US"/>
          </a:p>
        </p:txBody>
      </p:sp>
      <p:sp>
        <p:nvSpPr>
          <p:cNvPr id="7199" name="Line 31"/>
          <p:cNvSpPr>
            <a:spLocks noChangeShapeType="1"/>
          </p:cNvSpPr>
          <p:nvPr/>
        </p:nvSpPr>
        <p:spPr bwMode="auto">
          <a:xfrm rot="10800000" flipH="1">
            <a:off x="2553891" y="2578580"/>
            <a:ext cx="3613175" cy="21208"/>
          </a:xfrm>
          <a:prstGeom prst="line">
            <a:avLst/>
          </a:prstGeom>
          <a:noFill/>
          <a:ln w="25400">
            <a:solidFill>
              <a:schemeClr val="tx1"/>
            </a:solidFill>
            <a:miter lim="800000"/>
            <a:headEnd/>
            <a:tailEnd/>
          </a:ln>
        </p:spPr>
        <p:txBody>
          <a:bodyPr lIns="0" tIns="0" rIns="0" bIns="0">
            <a:prstTxWarp prst="textNoShape">
              <a:avLst/>
            </a:prstTxWarp>
          </a:bodyPr>
          <a:lstStyle/>
          <a:p>
            <a:endParaRPr lang="en-US"/>
          </a:p>
        </p:txBody>
      </p:sp>
      <p:sp>
        <p:nvSpPr>
          <p:cNvPr id="7202" name="Line 34"/>
          <p:cNvSpPr>
            <a:spLocks noChangeShapeType="1"/>
          </p:cNvSpPr>
          <p:nvPr/>
        </p:nvSpPr>
        <p:spPr bwMode="auto">
          <a:xfrm rot="10800000" flipH="1">
            <a:off x="767953" y="4734602"/>
            <a:ext cx="6292081" cy="0"/>
          </a:xfrm>
          <a:prstGeom prst="line">
            <a:avLst/>
          </a:prstGeom>
          <a:noFill/>
          <a:ln w="38100">
            <a:solidFill>
              <a:schemeClr val="tx1"/>
            </a:solidFill>
            <a:prstDash val="sysDot"/>
            <a:miter lim="800000"/>
            <a:headEnd/>
            <a:tailEnd/>
          </a:ln>
        </p:spPr>
        <p:txBody>
          <a:bodyPr lIns="0" tIns="0" rIns="0" bIns="0">
            <a:prstTxWarp prst="textNoShape">
              <a:avLst/>
            </a:prstTxWarp>
          </a:bodyPr>
          <a:lstStyle/>
          <a:p>
            <a:endParaRPr lang="en-US"/>
          </a:p>
        </p:txBody>
      </p:sp>
      <p:sp>
        <p:nvSpPr>
          <p:cNvPr id="7203" name="Rectangle 35"/>
          <p:cNvSpPr>
            <a:spLocks/>
          </p:cNvSpPr>
          <p:nvPr/>
        </p:nvSpPr>
        <p:spPr bwMode="auto">
          <a:xfrm>
            <a:off x="7095754" y="4534799"/>
            <a:ext cx="1920005" cy="369332"/>
          </a:xfrm>
          <a:prstGeom prst="rect">
            <a:avLst/>
          </a:prstGeom>
          <a:noFill/>
          <a:ln w="12700">
            <a:noFill/>
            <a:miter lim="800000"/>
            <a:headEnd/>
            <a:tailEnd/>
          </a:ln>
        </p:spPr>
        <p:txBody>
          <a:bodyPr wrap="none" lIns="0" tIns="0" rIns="40638" bIns="0">
            <a:prstTxWarp prst="textNoShape">
              <a:avLst/>
            </a:prstTxWarp>
            <a:spAutoFit/>
          </a:bodyPr>
          <a:lstStyle/>
          <a:p>
            <a:pPr marL="40182"/>
            <a:r>
              <a:rPr lang="en-US" sz="2400" b="1" dirty="0">
                <a:ea typeface="Gill Sans" charset="0"/>
                <a:cs typeface="Gill Sans" charset="0"/>
              </a:rPr>
              <a:t>Chip Boundary</a:t>
            </a:r>
          </a:p>
        </p:txBody>
      </p:sp>
      <p:sp>
        <p:nvSpPr>
          <p:cNvPr id="7204" name="Rectangle 36"/>
          <p:cNvSpPr>
            <a:spLocks/>
          </p:cNvSpPr>
          <p:nvPr/>
        </p:nvSpPr>
        <p:spPr bwMode="auto">
          <a:xfrm>
            <a:off x="680889" y="4351741"/>
            <a:ext cx="1043262" cy="369332"/>
          </a:xfrm>
          <a:prstGeom prst="rect">
            <a:avLst/>
          </a:prstGeom>
          <a:noFill/>
          <a:ln w="12700">
            <a:noFill/>
            <a:miter lim="800000"/>
            <a:headEnd/>
            <a:tailEnd/>
          </a:ln>
        </p:spPr>
        <p:txBody>
          <a:bodyPr wrap="none" lIns="0" tIns="0" rIns="40638" bIns="0">
            <a:prstTxWarp prst="textNoShape">
              <a:avLst/>
            </a:prstTxWarp>
            <a:spAutoFit/>
          </a:bodyPr>
          <a:lstStyle/>
          <a:p>
            <a:pPr marL="40182"/>
            <a:r>
              <a:rPr lang="en-US" sz="2400" b="1" dirty="0">
                <a:ea typeface="Gill Sans" charset="0"/>
                <a:cs typeface="Gill Sans" charset="0"/>
              </a:rPr>
              <a:t>On-chip</a:t>
            </a:r>
          </a:p>
        </p:txBody>
      </p:sp>
      <p:sp>
        <p:nvSpPr>
          <p:cNvPr id="7205" name="Rectangle 37"/>
          <p:cNvSpPr>
            <a:spLocks/>
          </p:cNvSpPr>
          <p:nvPr/>
        </p:nvSpPr>
        <p:spPr bwMode="auto">
          <a:xfrm>
            <a:off x="674192" y="4717858"/>
            <a:ext cx="1062949" cy="369332"/>
          </a:xfrm>
          <a:prstGeom prst="rect">
            <a:avLst/>
          </a:prstGeom>
          <a:noFill/>
          <a:ln w="12700">
            <a:noFill/>
            <a:miter lim="800000"/>
            <a:headEnd/>
            <a:tailEnd/>
          </a:ln>
        </p:spPr>
        <p:txBody>
          <a:bodyPr wrap="none" lIns="0" tIns="0" rIns="40638" bIns="0">
            <a:prstTxWarp prst="textNoShape">
              <a:avLst/>
            </a:prstTxWarp>
            <a:spAutoFit/>
          </a:bodyPr>
          <a:lstStyle/>
          <a:p>
            <a:pPr marL="40182"/>
            <a:r>
              <a:rPr lang="en-US" sz="2400" b="1" dirty="0">
                <a:ea typeface="Gill Sans" charset="0"/>
                <a:cs typeface="Gill Sans" charset="0"/>
              </a:rPr>
              <a:t>Off-chip</a:t>
            </a:r>
          </a:p>
        </p:txBody>
      </p:sp>
      <p:sp>
        <p:nvSpPr>
          <p:cNvPr id="55" name="Rectangle 32"/>
          <p:cNvSpPr>
            <a:spLocks/>
          </p:cNvSpPr>
          <p:nvPr/>
        </p:nvSpPr>
        <p:spPr bwMode="auto">
          <a:xfrm>
            <a:off x="5366742" y="1853042"/>
            <a:ext cx="222744" cy="261610"/>
          </a:xfrm>
          <a:prstGeom prst="rect">
            <a:avLst/>
          </a:prstGeom>
          <a:noFill/>
          <a:ln w="12700">
            <a:noFill/>
            <a:miter lim="800000"/>
            <a:headEnd/>
            <a:tailEnd/>
          </a:ln>
        </p:spPr>
        <p:txBody>
          <a:bodyPr wrap="none" lIns="0" tIns="0" rIns="40638" bIns="0">
            <a:prstTxWarp prst="textNoShape">
              <a:avLst/>
            </a:prstTxWarp>
            <a:spAutoFit/>
          </a:bodyPr>
          <a:lstStyle/>
          <a:p>
            <a:pPr marL="40182"/>
            <a:r>
              <a:rPr lang="en-US" sz="1700">
                <a:latin typeface="Arial" charset="0"/>
                <a:ea typeface="Arial" charset="0"/>
                <a:cs typeface="Arial" charset="0"/>
                <a:sym typeface="Arial" charset="0"/>
              </a:rPr>
              <a:t>...</a:t>
            </a:r>
          </a:p>
        </p:txBody>
      </p:sp>
      <p:sp>
        <p:nvSpPr>
          <p:cNvPr id="42" name="AutoShape 18"/>
          <p:cNvSpPr>
            <a:spLocks/>
          </p:cNvSpPr>
          <p:nvPr/>
        </p:nvSpPr>
        <p:spPr bwMode="auto">
          <a:xfrm>
            <a:off x="1798860" y="1509465"/>
            <a:ext cx="5072063" cy="940359"/>
          </a:xfrm>
          <a:prstGeom prst="roundRect">
            <a:avLst>
              <a:gd name="adj" fmla="val 3417"/>
            </a:avLst>
          </a:prstGeom>
          <a:noFill/>
          <a:ln w="25400">
            <a:solidFill>
              <a:srgbClr val="D90B00"/>
            </a:solidFill>
            <a:miter lim="800000"/>
            <a:headEnd/>
            <a:tailEnd/>
          </a:ln>
        </p:spPr>
        <p:txBody>
          <a:bodyPr lIns="0" tIns="0" rIns="0" bIns="0">
            <a:prstTxWarp prst="textNoShape">
              <a:avLst/>
            </a:prstTxWarp>
          </a:bodyPr>
          <a:lstStyle/>
          <a:p>
            <a:pPr algn="ctr"/>
            <a:endParaRPr lang="en-US" dirty="0"/>
          </a:p>
        </p:txBody>
      </p:sp>
      <p:sp>
        <p:nvSpPr>
          <p:cNvPr id="43" name="AutoShape 18"/>
          <p:cNvSpPr>
            <a:spLocks/>
          </p:cNvSpPr>
          <p:nvPr/>
        </p:nvSpPr>
        <p:spPr bwMode="auto">
          <a:xfrm>
            <a:off x="2620784" y="2740819"/>
            <a:ext cx="3503022" cy="1610922"/>
          </a:xfrm>
          <a:prstGeom prst="roundRect">
            <a:avLst>
              <a:gd name="adj" fmla="val 3417"/>
            </a:avLst>
          </a:prstGeom>
          <a:noFill/>
          <a:ln w="25400">
            <a:solidFill>
              <a:srgbClr val="D90B00"/>
            </a:solidFill>
            <a:miter lim="800000"/>
            <a:headEnd/>
            <a:tailEnd/>
          </a:ln>
        </p:spPr>
        <p:txBody>
          <a:bodyPr lIns="0" tIns="0" rIns="0" bIns="0">
            <a:prstTxWarp prst="textNoShape">
              <a:avLst/>
            </a:prstTxWarp>
          </a:bodyPr>
          <a:lstStyle/>
          <a:p>
            <a:pPr algn="ctr"/>
            <a:endParaRPr lang="en-US" dirty="0"/>
          </a:p>
        </p:txBody>
      </p:sp>
      <p:sp>
        <p:nvSpPr>
          <p:cNvPr id="46" name="AutoShape 18"/>
          <p:cNvSpPr>
            <a:spLocks/>
          </p:cNvSpPr>
          <p:nvPr/>
        </p:nvSpPr>
        <p:spPr bwMode="auto">
          <a:xfrm>
            <a:off x="2086464" y="5145825"/>
            <a:ext cx="4601852" cy="1610922"/>
          </a:xfrm>
          <a:prstGeom prst="roundRect">
            <a:avLst>
              <a:gd name="adj" fmla="val 3417"/>
            </a:avLst>
          </a:prstGeom>
          <a:noFill/>
          <a:ln w="25400">
            <a:solidFill>
              <a:srgbClr val="D90B00"/>
            </a:solidFill>
            <a:miter lim="800000"/>
            <a:headEnd/>
            <a:tailEnd/>
          </a:ln>
        </p:spPr>
        <p:txBody>
          <a:bodyPr lIns="0" tIns="0" rIns="0" bIns="0">
            <a:prstTxWarp prst="textNoShape">
              <a:avLst/>
            </a:prstTxWarp>
          </a:bodyPr>
          <a:lstStyle/>
          <a:p>
            <a:pPr algn="ctr"/>
            <a:endParaRPr lang="en-US" dirty="0"/>
          </a:p>
        </p:txBody>
      </p:sp>
      <p:sp>
        <p:nvSpPr>
          <p:cNvPr id="47" name="AutoShape 18"/>
          <p:cNvSpPr>
            <a:spLocks/>
          </p:cNvSpPr>
          <p:nvPr/>
        </p:nvSpPr>
        <p:spPr bwMode="auto">
          <a:xfrm>
            <a:off x="2196703" y="2727510"/>
            <a:ext cx="4357688" cy="3760761"/>
          </a:xfrm>
          <a:prstGeom prst="roundRect">
            <a:avLst>
              <a:gd name="adj" fmla="val 3417"/>
            </a:avLst>
          </a:prstGeom>
          <a:noFill/>
          <a:ln w="25400">
            <a:solidFill>
              <a:srgbClr val="D90B00"/>
            </a:solidFill>
            <a:miter lim="800000"/>
            <a:headEnd/>
            <a:tailEnd/>
          </a:ln>
        </p:spPr>
        <p:txBody>
          <a:bodyPr lIns="0" tIns="0" rIns="0" bIns="0">
            <a:prstTxWarp prst="textNoShape">
              <a:avLst/>
            </a:prstTxWarp>
          </a:bodyPr>
          <a:lstStyle/>
          <a:p>
            <a:pPr algn="ctr"/>
            <a:endParaRPr lang="en-US" dirty="0"/>
          </a:p>
        </p:txBody>
      </p:sp>
      <p:sp>
        <p:nvSpPr>
          <p:cNvPr id="2" name="文本框 1"/>
          <p:cNvSpPr txBox="1"/>
          <p:nvPr/>
        </p:nvSpPr>
        <p:spPr>
          <a:xfrm>
            <a:off x="6697670" y="2637214"/>
            <a:ext cx="1680204" cy="1569660"/>
          </a:xfrm>
          <a:prstGeom prst="rect">
            <a:avLst/>
          </a:prstGeom>
          <a:noFill/>
        </p:spPr>
        <p:txBody>
          <a:bodyPr wrap="square" rtlCol="0">
            <a:spAutoFit/>
          </a:bodyPr>
          <a:lstStyle/>
          <a:p>
            <a:r>
              <a:rPr kumimoji="1" lang="en-US" altLang="zh-CN" sz="3200" b="1" dirty="0">
                <a:solidFill>
                  <a:srgbClr val="FF0000"/>
                </a:solidFill>
              </a:rPr>
              <a:t>Shared Memory System</a:t>
            </a:r>
            <a:endParaRPr kumimoji="1" lang="zh-CN" altLang="en-US" sz="3200" b="1" dirty="0">
              <a:solidFill>
                <a:srgbClr val="FF0000"/>
              </a:solidFill>
            </a:endParaRPr>
          </a:p>
        </p:txBody>
      </p:sp>
    </p:spTree>
    <p:custDataLst>
      <p:tags r:id="rId1"/>
    </p:custDataLst>
    <p:extLst>
      <p:ext uri="{BB962C8B-B14F-4D97-AF65-F5344CB8AC3E}">
        <p14:creationId xmlns:p14="http://schemas.microsoft.com/office/powerpoint/2010/main" val="236895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46" grpId="0" animBg="1"/>
      <p:bldP spid="46" grpId="1" animBg="1"/>
      <p:bldP spid="47"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快照 2019-12-05 下午3.03.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6"/>
            <a:ext cx="9144000" cy="4084910"/>
          </a:xfrm>
          <a:prstGeom prst="rect">
            <a:avLst/>
          </a:prstGeom>
        </p:spPr>
      </p:pic>
      <p:pic>
        <p:nvPicPr>
          <p:cNvPr id="5" name="图片 4" descr="屏幕快照 2019-12-05 下午3.04.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95702"/>
            <a:ext cx="9144000" cy="1299882"/>
          </a:xfrm>
          <a:prstGeom prst="rect">
            <a:avLst/>
          </a:prstGeom>
        </p:spPr>
      </p:pic>
      <p:sp>
        <p:nvSpPr>
          <p:cNvPr id="2" name="文本框 1"/>
          <p:cNvSpPr txBox="1"/>
          <p:nvPr/>
        </p:nvSpPr>
        <p:spPr>
          <a:xfrm>
            <a:off x="1" y="4287206"/>
            <a:ext cx="9143999" cy="369332"/>
          </a:xfrm>
          <a:prstGeom prst="rect">
            <a:avLst/>
          </a:prstGeom>
          <a:noFill/>
        </p:spPr>
        <p:txBody>
          <a:bodyPr wrap="square" rtlCol="0">
            <a:spAutoFit/>
          </a:bodyPr>
          <a:lstStyle/>
          <a:p>
            <a:pPr algn="ctr"/>
            <a:r>
              <a:rPr kumimoji="1" lang="en-US" altLang="zh-CN" b="1" dirty="0">
                <a:solidFill>
                  <a:srgbClr val="FF0000"/>
                </a:solidFill>
              </a:rPr>
              <a:t>Many </a:t>
            </a:r>
            <a:r>
              <a:rPr kumimoji="1" lang="en-US" altLang="zh-CN" b="1" dirty="0" err="1">
                <a:solidFill>
                  <a:srgbClr val="FF0000"/>
                </a:solidFill>
              </a:rPr>
              <a:t>microservices</a:t>
            </a:r>
            <a:r>
              <a:rPr kumimoji="1" lang="en-US" altLang="zh-CN" b="1" dirty="0">
                <a:solidFill>
                  <a:srgbClr val="FF0000"/>
                </a:solidFill>
              </a:rPr>
              <a:t> exhibit “</a:t>
            </a:r>
            <a:r>
              <a:rPr kumimoji="1" lang="en-US" altLang="zh-CN" b="1" dirty="0" err="1">
                <a:solidFill>
                  <a:srgbClr val="FF0000"/>
                </a:solidFill>
              </a:rPr>
              <a:t>RCliff</a:t>
            </a:r>
            <a:r>
              <a:rPr kumimoji="1" lang="en-US" altLang="zh-CN" b="1" dirty="0">
                <a:solidFill>
                  <a:srgbClr val="FF0000"/>
                </a:solidFill>
              </a:rPr>
              <a:t>”, though some of them only have “</a:t>
            </a:r>
            <a:r>
              <a:rPr kumimoji="1" lang="en-US" altLang="zh-CN" b="1" dirty="0" err="1">
                <a:solidFill>
                  <a:srgbClr val="FF0000"/>
                </a:solidFill>
              </a:rPr>
              <a:t>RCliff</a:t>
            </a:r>
            <a:r>
              <a:rPr kumimoji="1" lang="en-US" altLang="zh-CN" b="1" dirty="0">
                <a:solidFill>
                  <a:srgbClr val="FF0000"/>
                </a:solidFill>
              </a:rPr>
              <a:t>” for one resource</a:t>
            </a:r>
          </a:p>
        </p:txBody>
      </p:sp>
      <p:sp>
        <p:nvSpPr>
          <p:cNvPr id="6" name="文本框 5"/>
          <p:cNvSpPr txBox="1"/>
          <p:nvPr/>
        </p:nvSpPr>
        <p:spPr>
          <a:xfrm>
            <a:off x="1" y="6119375"/>
            <a:ext cx="9143999" cy="369332"/>
          </a:xfrm>
          <a:prstGeom prst="rect">
            <a:avLst/>
          </a:prstGeom>
          <a:noFill/>
        </p:spPr>
        <p:txBody>
          <a:bodyPr wrap="square" rtlCol="0">
            <a:spAutoFit/>
          </a:bodyPr>
          <a:lstStyle/>
          <a:p>
            <a:pPr algn="ctr"/>
            <a:r>
              <a:rPr kumimoji="1" lang="en-US" altLang="zh-CN" b="1" dirty="0">
                <a:solidFill>
                  <a:srgbClr val="FF0000"/>
                </a:solidFill>
              </a:rPr>
              <a:t>“</a:t>
            </a:r>
            <a:r>
              <a:rPr kumimoji="1" lang="en-US" altLang="zh-CN" b="1" dirty="0" err="1">
                <a:solidFill>
                  <a:srgbClr val="FF0000"/>
                </a:solidFill>
              </a:rPr>
              <a:t>RCliff</a:t>
            </a:r>
            <a:r>
              <a:rPr kumimoji="1" lang="en-US" altLang="zh-CN" b="1" dirty="0">
                <a:solidFill>
                  <a:srgbClr val="FF0000"/>
                </a:solidFill>
              </a:rPr>
              <a:t>” exists for diverse cases </a:t>
            </a:r>
            <a:r>
              <a:rPr kumimoji="1" lang="mr-IN" altLang="zh-CN" b="1" dirty="0">
                <a:solidFill>
                  <a:srgbClr val="FF0000"/>
                </a:solidFill>
              </a:rPr>
              <a:t>–</a:t>
            </a:r>
            <a:r>
              <a:rPr kumimoji="1" lang="en-US" altLang="zh-CN" b="1" dirty="0">
                <a:solidFill>
                  <a:srgbClr val="FF0000"/>
                </a:solidFill>
              </a:rPr>
              <a:t> Request Per Second (RPS)</a:t>
            </a:r>
          </a:p>
        </p:txBody>
      </p:sp>
    </p:spTree>
    <p:extLst>
      <p:ext uri="{BB962C8B-B14F-4D97-AF65-F5344CB8AC3E}">
        <p14:creationId xmlns:p14="http://schemas.microsoft.com/office/powerpoint/2010/main" val="2885696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快照 2019-12-05 下午2.51.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73" y="3250323"/>
            <a:ext cx="8026400" cy="3581400"/>
          </a:xfrm>
          <a:prstGeom prst="rect">
            <a:avLst/>
          </a:prstGeom>
        </p:spPr>
      </p:pic>
      <p:pic>
        <p:nvPicPr>
          <p:cNvPr id="5" name="图片 4" descr="屏幕快照 2019-12-05 下午2.52.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81" y="582871"/>
            <a:ext cx="5686173" cy="2744069"/>
          </a:xfrm>
          <a:prstGeom prst="rect">
            <a:avLst/>
          </a:prstGeom>
        </p:spPr>
      </p:pic>
      <p:sp>
        <p:nvSpPr>
          <p:cNvPr id="6" name="矩形 5">
            <a:extLst>
              <a:ext uri="{FF2B5EF4-FFF2-40B4-BE49-F238E27FC236}">
                <a16:creationId xmlns:a16="http://schemas.microsoft.com/office/drawing/2014/main" id="{65F56EA9-EE6A-4D8C-91A3-5F81836C81E5}"/>
              </a:ext>
            </a:extLst>
          </p:cNvPr>
          <p:cNvSpPr/>
          <p:nvPr/>
        </p:nvSpPr>
        <p:spPr>
          <a:xfrm>
            <a:off x="1450171" y="1073430"/>
            <a:ext cx="1020952" cy="911517"/>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7" name="矩形 6">
            <a:extLst>
              <a:ext uri="{FF2B5EF4-FFF2-40B4-BE49-F238E27FC236}">
                <a16:creationId xmlns:a16="http://schemas.microsoft.com/office/drawing/2014/main" id="{65F56EA9-EE6A-4D8C-91A3-5F81836C81E5}"/>
              </a:ext>
            </a:extLst>
          </p:cNvPr>
          <p:cNvSpPr/>
          <p:nvPr/>
        </p:nvSpPr>
        <p:spPr>
          <a:xfrm>
            <a:off x="2548757" y="3497322"/>
            <a:ext cx="1361091" cy="419712"/>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8" name="矩形 7">
            <a:extLst>
              <a:ext uri="{FF2B5EF4-FFF2-40B4-BE49-F238E27FC236}">
                <a16:creationId xmlns:a16="http://schemas.microsoft.com/office/drawing/2014/main" id="{65F56EA9-EE6A-4D8C-91A3-5F81836C81E5}"/>
              </a:ext>
            </a:extLst>
          </p:cNvPr>
          <p:cNvSpPr/>
          <p:nvPr/>
        </p:nvSpPr>
        <p:spPr>
          <a:xfrm>
            <a:off x="6280854" y="3437586"/>
            <a:ext cx="866180" cy="419712"/>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9" name="矩形 8">
            <a:extLst>
              <a:ext uri="{FF2B5EF4-FFF2-40B4-BE49-F238E27FC236}">
                <a16:creationId xmlns:a16="http://schemas.microsoft.com/office/drawing/2014/main" id="{65F56EA9-EE6A-4D8C-91A3-5F81836C81E5}"/>
              </a:ext>
            </a:extLst>
          </p:cNvPr>
          <p:cNvSpPr/>
          <p:nvPr/>
        </p:nvSpPr>
        <p:spPr>
          <a:xfrm>
            <a:off x="1536131" y="2104847"/>
            <a:ext cx="1265574" cy="428814"/>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2" name="文本框 1">
            <a:extLst>
              <a:ext uri="{FF2B5EF4-FFF2-40B4-BE49-F238E27FC236}">
                <a16:creationId xmlns:a16="http://schemas.microsoft.com/office/drawing/2014/main" id="{69E2B9B2-7112-4D34-970E-0FCED1B79621}"/>
              </a:ext>
            </a:extLst>
          </p:cNvPr>
          <p:cNvSpPr txBox="1"/>
          <p:nvPr/>
        </p:nvSpPr>
        <p:spPr>
          <a:xfrm>
            <a:off x="6203220" y="616077"/>
            <a:ext cx="2790225" cy="2677656"/>
          </a:xfrm>
          <a:prstGeom prst="rect">
            <a:avLst/>
          </a:prstGeom>
          <a:noFill/>
        </p:spPr>
        <p:txBody>
          <a:bodyPr wrap="square" rtlCol="0">
            <a:spAutoFit/>
          </a:bodyPr>
          <a:lstStyle/>
          <a:p>
            <a:r>
              <a:rPr lang="en-US" altLang="zh-CN" sz="2400" b="1" dirty="0">
                <a:solidFill>
                  <a:srgbClr val="C00000"/>
                </a:solidFill>
              </a:rPr>
              <a:t>Heuristic based scheduling cannot perform well - The “Trial and Error” Model is not a good way for scheduling many microservices.</a:t>
            </a:r>
            <a:endParaRPr lang="zh-CN" altLang="en-US" sz="2400" b="1" dirty="0">
              <a:solidFill>
                <a:srgbClr val="C00000"/>
              </a:solidFill>
            </a:endParaRPr>
          </a:p>
        </p:txBody>
      </p:sp>
      <p:sp>
        <p:nvSpPr>
          <p:cNvPr id="10" name="文本框 9">
            <a:extLst>
              <a:ext uri="{FF2B5EF4-FFF2-40B4-BE49-F238E27FC236}">
                <a16:creationId xmlns:a16="http://schemas.microsoft.com/office/drawing/2014/main" id="{6FD1BEB2-E212-49CE-91F2-F9267999CA58}"/>
              </a:ext>
            </a:extLst>
          </p:cNvPr>
          <p:cNvSpPr txBox="1"/>
          <p:nvPr/>
        </p:nvSpPr>
        <p:spPr>
          <a:xfrm>
            <a:off x="0" y="41129"/>
            <a:ext cx="9144000" cy="523220"/>
          </a:xfrm>
          <a:prstGeom prst="rect">
            <a:avLst/>
          </a:prstGeom>
          <a:noFill/>
        </p:spPr>
        <p:txBody>
          <a:bodyPr wrap="square" rtlCol="0">
            <a:spAutoFit/>
          </a:bodyPr>
          <a:lstStyle/>
          <a:p>
            <a:pPr algn="ctr"/>
            <a:r>
              <a:rPr kumimoji="1" lang="en-US" altLang="zh-CN" sz="2800" b="1" dirty="0">
                <a:latin typeface="Arial"/>
                <a:cs typeface="Arial"/>
              </a:rPr>
              <a:t>Real Cases Comparisons for different Schedulers </a:t>
            </a:r>
            <a:endParaRPr kumimoji="1" lang="zh-CN" altLang="en-US" sz="2800" b="1" dirty="0">
              <a:latin typeface="Arial"/>
              <a:cs typeface="Arial"/>
            </a:endParaRPr>
          </a:p>
        </p:txBody>
      </p:sp>
    </p:spTree>
    <p:extLst>
      <p:ext uri="{BB962C8B-B14F-4D97-AF65-F5344CB8AC3E}">
        <p14:creationId xmlns:p14="http://schemas.microsoft.com/office/powerpoint/2010/main" val="129154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2500E79-8D81-46C6-9E4B-C55A0B145284}"/>
              </a:ext>
            </a:extLst>
          </p:cNvPr>
          <p:cNvSpPr txBox="1"/>
          <p:nvPr/>
        </p:nvSpPr>
        <p:spPr>
          <a:xfrm>
            <a:off x="-1" y="30240"/>
            <a:ext cx="9274805" cy="4693593"/>
          </a:xfrm>
          <a:prstGeom prst="rect">
            <a:avLst/>
          </a:prstGeom>
          <a:noFill/>
        </p:spPr>
        <p:txBody>
          <a:bodyPr wrap="square" rtlCol="0">
            <a:spAutoFit/>
          </a:bodyPr>
          <a:lstStyle/>
          <a:p>
            <a:r>
              <a:rPr lang="en-US" altLang="zh-CN" sz="3000" b="1">
                <a:latin typeface="Arial"/>
                <a:cs typeface="Arial"/>
              </a:rPr>
              <a:t> </a:t>
            </a:r>
            <a:r>
              <a:rPr lang="en-US" altLang="zh-CN" sz="2600" b="1">
                <a:latin typeface="Arial"/>
                <a:cs typeface="Arial"/>
              </a:rPr>
              <a:t>OSML </a:t>
            </a:r>
            <a:r>
              <a:rPr lang="en-US" altLang="zh-CN" sz="2600" b="1" dirty="0">
                <a:latin typeface="Arial"/>
                <a:cs typeface="Arial"/>
              </a:rPr>
              <a:t>– Using ML technologies for resource scheduling</a:t>
            </a:r>
          </a:p>
          <a:p>
            <a:endParaRPr lang="en-US" altLang="zh-CN" sz="500" b="1" dirty="0"/>
          </a:p>
          <a:p>
            <a:r>
              <a:rPr lang="en-US" altLang="zh-CN" sz="2400" b="1" dirty="0">
                <a:solidFill>
                  <a:srgbClr val="800000"/>
                </a:solidFill>
              </a:rPr>
              <a:t>Challenges: </a:t>
            </a:r>
          </a:p>
          <a:p>
            <a:r>
              <a:rPr lang="en-US" altLang="zh-CN" sz="2400" b="1" dirty="0"/>
              <a:t>1. Scare training data </a:t>
            </a:r>
            <a:r>
              <a:rPr lang="en-US" altLang="zh-CN" sz="2400" b="1" dirty="0">
                <a:sym typeface="Wingdings"/>
              </a:rPr>
              <a:t> inaccurate inference results</a:t>
            </a:r>
            <a:endParaRPr lang="en-US" altLang="zh-CN" sz="2400" b="1" dirty="0"/>
          </a:p>
          <a:p>
            <a:r>
              <a:rPr lang="en-US" altLang="zh-CN" sz="2400" b="1" dirty="0"/>
              <a:t>2. Lack of clear abstraction of ML models </a:t>
            </a:r>
            <a:r>
              <a:rPr lang="en-US" altLang="zh-CN" sz="2400" b="1" dirty="0">
                <a:sym typeface="Wingdings"/>
              </a:rPr>
              <a:t> scheduler is hard to design</a:t>
            </a:r>
            <a:endParaRPr lang="en-US" altLang="zh-CN" sz="2400" b="1" dirty="0"/>
          </a:p>
          <a:p>
            <a:r>
              <a:rPr lang="en-US" altLang="zh-CN" sz="2400" b="1" dirty="0"/>
              <a:t>3. Lack of a clarity in software stack </a:t>
            </a:r>
            <a:r>
              <a:rPr lang="en-US" altLang="zh-CN" sz="2400" b="1" dirty="0">
                <a:sym typeface="Wingdings"/>
              </a:rPr>
              <a:t> control/data flow is unclear</a:t>
            </a:r>
          </a:p>
          <a:p>
            <a:r>
              <a:rPr lang="en-US" altLang="zh-CN" sz="2400" b="1" dirty="0">
                <a:solidFill>
                  <a:schemeClr val="accent5">
                    <a:lumMod val="75000"/>
                  </a:schemeClr>
                </a:solidFill>
                <a:sym typeface="Wingdings"/>
              </a:rPr>
              <a:t>Our Solutions:</a:t>
            </a:r>
          </a:p>
          <a:p>
            <a:r>
              <a:rPr lang="en-US" altLang="zh-CN" sz="2400" b="1" dirty="0">
                <a:sym typeface="Wingdings"/>
              </a:rPr>
              <a:t>1. 2-billion samples from 11 typical </a:t>
            </a:r>
            <a:r>
              <a:rPr lang="en-US" altLang="zh-CN" sz="2400" b="1" dirty="0" err="1">
                <a:sym typeface="Wingdings"/>
              </a:rPr>
              <a:t>microservices</a:t>
            </a:r>
            <a:r>
              <a:rPr lang="en-US" altLang="zh-CN" sz="2400" b="1" dirty="0">
                <a:sym typeface="Wingdings"/>
              </a:rPr>
              <a:t> - 72,776,880 cases</a:t>
            </a:r>
          </a:p>
          <a:p>
            <a:r>
              <a:rPr lang="en-US" altLang="zh-CN" sz="2400" b="1" dirty="0">
                <a:sym typeface="Wingdings"/>
              </a:rPr>
              <a:t>2. Design 3 models employing 2 MLP models and a reinforcement learning model </a:t>
            </a:r>
            <a:r>
              <a:rPr lang="mr-IN" altLang="zh-CN" sz="2400" b="1" dirty="0">
                <a:sym typeface="Wingdings"/>
              </a:rPr>
              <a:t>–</a:t>
            </a:r>
            <a:r>
              <a:rPr lang="en-US" altLang="zh-CN" sz="2400" b="1" dirty="0">
                <a:sym typeface="Wingdings"/>
              </a:rPr>
              <a:t> Finding Opt. Allocation Area, Balancing </a:t>
            </a:r>
            <a:r>
              <a:rPr lang="en-US" altLang="zh-CN" sz="2400" b="1" dirty="0" err="1">
                <a:sym typeface="Wingdings"/>
              </a:rPr>
              <a:t>QoS</a:t>
            </a:r>
            <a:r>
              <a:rPr lang="en-US" altLang="zh-CN" sz="2400" b="1" dirty="0">
                <a:sym typeface="Wingdings"/>
              </a:rPr>
              <a:t> and Resources, and Handling the unseen changes on the fly. </a:t>
            </a:r>
          </a:p>
          <a:p>
            <a:r>
              <a:rPr lang="en-US" altLang="zh-CN" sz="2400" b="1" dirty="0"/>
              <a:t>3. We put these models between user-level and OS and do not modify OS heavily.</a:t>
            </a:r>
            <a:endParaRPr lang="en-US" altLang="zh-CN" sz="2400" b="1" dirty="0">
              <a:sym typeface="Wingdings"/>
            </a:endParaRPr>
          </a:p>
        </p:txBody>
      </p:sp>
      <p:pic>
        <p:nvPicPr>
          <p:cNvPr id="6" name="图片 5" descr="屏幕快照 2019-12-05 下午3.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310" y="4734394"/>
            <a:ext cx="7349562" cy="1993418"/>
          </a:xfrm>
          <a:prstGeom prst="rect">
            <a:avLst/>
          </a:prstGeom>
        </p:spPr>
      </p:pic>
      <p:sp>
        <p:nvSpPr>
          <p:cNvPr id="8" name="矩形 7">
            <a:extLst>
              <a:ext uri="{FF2B5EF4-FFF2-40B4-BE49-F238E27FC236}">
                <a16:creationId xmlns:a16="http://schemas.microsoft.com/office/drawing/2014/main" id="{A5DA1C56-75C2-4FFF-9F5B-31CDA1CBEA0B}"/>
              </a:ext>
            </a:extLst>
          </p:cNvPr>
          <p:cNvSpPr/>
          <p:nvPr/>
        </p:nvSpPr>
        <p:spPr>
          <a:xfrm>
            <a:off x="1820169" y="4729711"/>
            <a:ext cx="3261854" cy="2002362"/>
          </a:xfrm>
          <a:prstGeom prst="rect">
            <a:avLst/>
          </a:prstGeom>
          <a:noFill/>
          <a:ln w="698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75790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快照 2019-12-05 下午3.30.14.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08876" y="1217826"/>
            <a:ext cx="4917943" cy="2718939"/>
          </a:xfrm>
          <a:prstGeom prst="rect">
            <a:avLst/>
          </a:prstGeom>
        </p:spPr>
      </p:pic>
      <p:sp>
        <p:nvSpPr>
          <p:cNvPr id="2" name="文本框 1">
            <a:extLst>
              <a:ext uri="{FF2B5EF4-FFF2-40B4-BE49-F238E27FC236}">
                <a16:creationId xmlns:a16="http://schemas.microsoft.com/office/drawing/2014/main" id="{76F487A2-6419-4294-A79B-F050C0319F6D}"/>
              </a:ext>
            </a:extLst>
          </p:cNvPr>
          <p:cNvSpPr txBox="1"/>
          <p:nvPr/>
        </p:nvSpPr>
        <p:spPr>
          <a:xfrm>
            <a:off x="258794" y="232909"/>
            <a:ext cx="3726612" cy="1200329"/>
          </a:xfrm>
          <a:prstGeom prst="rect">
            <a:avLst/>
          </a:prstGeom>
          <a:noFill/>
        </p:spPr>
        <p:txBody>
          <a:bodyPr wrap="square" rtlCol="0">
            <a:spAutoFit/>
          </a:bodyPr>
          <a:lstStyle/>
          <a:p>
            <a:r>
              <a:rPr lang="en-US" altLang="zh-CN" b="1" dirty="0"/>
              <a:t>Model-A: Finding OAA</a:t>
            </a:r>
          </a:p>
          <a:p>
            <a:pPr marL="285750" indent="-285750">
              <a:buFontTx/>
              <a:buChar char="-"/>
            </a:pPr>
            <a:r>
              <a:rPr lang="en-US" altLang="zh-CN" dirty="0"/>
              <a:t>3-layer multilayer perceptron (MLP)</a:t>
            </a:r>
          </a:p>
          <a:p>
            <a:pPr marL="285750" indent="-285750">
              <a:buFontTx/>
              <a:buChar char="-"/>
            </a:pPr>
            <a:r>
              <a:rPr lang="en-US" altLang="zh-CN" dirty="0"/>
              <a:t>Avoiding </a:t>
            </a:r>
            <a:r>
              <a:rPr lang="en-US" altLang="zh-CN" dirty="0" err="1"/>
              <a:t>RCliff</a:t>
            </a:r>
            <a:r>
              <a:rPr lang="en-US" altLang="zh-CN" dirty="0"/>
              <a:t> </a:t>
            </a:r>
            <a:br>
              <a:rPr lang="en-US" altLang="zh-CN" dirty="0"/>
            </a:br>
            <a:endParaRPr lang="zh-CN" altLang="en-US" dirty="0"/>
          </a:p>
        </p:txBody>
      </p:sp>
      <p:sp>
        <p:nvSpPr>
          <p:cNvPr id="5" name="文本框 4">
            <a:extLst>
              <a:ext uri="{FF2B5EF4-FFF2-40B4-BE49-F238E27FC236}">
                <a16:creationId xmlns:a16="http://schemas.microsoft.com/office/drawing/2014/main" id="{96EE743A-AAAE-40C2-A32B-09579F781436}"/>
              </a:ext>
            </a:extLst>
          </p:cNvPr>
          <p:cNvSpPr txBox="1"/>
          <p:nvPr/>
        </p:nvSpPr>
        <p:spPr>
          <a:xfrm>
            <a:off x="4509640" y="49092"/>
            <a:ext cx="4634359" cy="1477328"/>
          </a:xfrm>
          <a:prstGeom prst="rect">
            <a:avLst/>
          </a:prstGeom>
          <a:noFill/>
        </p:spPr>
        <p:txBody>
          <a:bodyPr wrap="square" rtlCol="0">
            <a:spAutoFit/>
          </a:bodyPr>
          <a:lstStyle/>
          <a:p>
            <a:r>
              <a:rPr lang="en-US" altLang="zh-CN" b="1" dirty="0"/>
              <a:t>Model-B: Trading QoS for Resources; Trading Resources for QoS</a:t>
            </a:r>
            <a:r>
              <a:rPr lang="en-US" altLang="zh-CN" dirty="0"/>
              <a:t> </a:t>
            </a:r>
          </a:p>
          <a:p>
            <a:pPr marL="285750" indent="-285750">
              <a:buFontTx/>
              <a:buChar char="-"/>
            </a:pPr>
            <a:r>
              <a:rPr lang="en-US" altLang="zh-CN" dirty="0"/>
              <a:t>3-layer multilayer perceptron (MLP) </a:t>
            </a:r>
          </a:p>
          <a:p>
            <a:pPr marL="285750" indent="-285750">
              <a:buFontTx/>
              <a:buChar char="-"/>
            </a:pPr>
            <a:r>
              <a:rPr lang="en-US" altLang="zh-CN" dirty="0"/>
              <a:t>Achieving global QoS requirement </a:t>
            </a:r>
            <a:br>
              <a:rPr lang="en-US" altLang="zh-CN" dirty="0"/>
            </a:br>
            <a:endParaRPr lang="zh-CN" altLang="en-US" dirty="0"/>
          </a:p>
        </p:txBody>
      </p:sp>
      <p:pic>
        <p:nvPicPr>
          <p:cNvPr id="6" name="图片 5">
            <a:extLst>
              <a:ext uri="{FF2B5EF4-FFF2-40B4-BE49-F238E27FC236}">
                <a16:creationId xmlns:a16="http://schemas.microsoft.com/office/drawing/2014/main" id="{C42C08B3-8CCF-4594-8A5F-7438706D15E2}"/>
              </a:ext>
            </a:extLst>
          </p:cNvPr>
          <p:cNvPicPr>
            <a:picLocks noChangeAspect="1"/>
          </p:cNvPicPr>
          <p:nvPr/>
        </p:nvPicPr>
        <p:blipFill rotWithShape="1">
          <a:blip r:embed="rId4"/>
          <a:srcRect l="5661" t="37265" r="71916" b="27969"/>
          <a:stretch/>
        </p:blipFill>
        <p:spPr>
          <a:xfrm>
            <a:off x="2008480" y="4625960"/>
            <a:ext cx="4640355" cy="2023499"/>
          </a:xfrm>
          <a:prstGeom prst="rect">
            <a:avLst/>
          </a:prstGeom>
        </p:spPr>
      </p:pic>
      <p:sp>
        <p:nvSpPr>
          <p:cNvPr id="7" name="文本框 6">
            <a:extLst>
              <a:ext uri="{FF2B5EF4-FFF2-40B4-BE49-F238E27FC236}">
                <a16:creationId xmlns:a16="http://schemas.microsoft.com/office/drawing/2014/main" id="{7111FF02-98F7-4A77-AE43-80F44D532D99}"/>
              </a:ext>
            </a:extLst>
          </p:cNvPr>
          <p:cNvSpPr txBox="1"/>
          <p:nvPr/>
        </p:nvSpPr>
        <p:spPr>
          <a:xfrm>
            <a:off x="2247397" y="3956392"/>
            <a:ext cx="4239666" cy="923330"/>
          </a:xfrm>
          <a:prstGeom prst="rect">
            <a:avLst/>
          </a:prstGeom>
          <a:noFill/>
        </p:spPr>
        <p:txBody>
          <a:bodyPr wrap="square" rtlCol="0">
            <a:spAutoFit/>
          </a:bodyPr>
          <a:lstStyle/>
          <a:p>
            <a:r>
              <a:rPr lang="en-US" altLang="zh-CN" b="1" dirty="0"/>
              <a:t>Model-C: Handling unseen cases on the fly</a:t>
            </a:r>
            <a:r>
              <a:rPr lang="en-US" altLang="zh-CN" dirty="0"/>
              <a:t> </a:t>
            </a:r>
          </a:p>
          <a:p>
            <a:r>
              <a:rPr lang="en-US" altLang="zh-CN" dirty="0"/>
              <a:t>-   DQN; -   Learning online</a:t>
            </a:r>
            <a:br>
              <a:rPr lang="en-US" altLang="zh-CN" dirty="0"/>
            </a:br>
            <a:endParaRPr lang="zh-CN" altLang="en-US" dirty="0"/>
          </a:p>
        </p:txBody>
      </p:sp>
    </p:spTree>
    <p:extLst>
      <p:ext uri="{BB962C8B-B14F-4D97-AF65-F5344CB8AC3E}">
        <p14:creationId xmlns:p14="http://schemas.microsoft.com/office/powerpoint/2010/main" val="1432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1F52D1A-A1BE-4A3E-8D09-73FDF3CDC013}"/>
              </a:ext>
            </a:extLst>
          </p:cNvPr>
          <p:cNvPicPr>
            <a:picLocks noChangeAspect="1"/>
          </p:cNvPicPr>
          <p:nvPr/>
        </p:nvPicPr>
        <p:blipFill rotWithShape="1">
          <a:blip r:embed="rId3"/>
          <a:srcRect l="20468" t="26474" r="59550" b="35952"/>
          <a:stretch/>
        </p:blipFill>
        <p:spPr>
          <a:xfrm>
            <a:off x="1875540" y="554144"/>
            <a:ext cx="5336149" cy="2822157"/>
          </a:xfrm>
          <a:prstGeom prst="rect">
            <a:avLst/>
          </a:prstGeom>
        </p:spPr>
      </p:pic>
      <p:pic>
        <p:nvPicPr>
          <p:cNvPr id="5" name="图片 4">
            <a:extLst>
              <a:ext uri="{FF2B5EF4-FFF2-40B4-BE49-F238E27FC236}">
                <a16:creationId xmlns:a16="http://schemas.microsoft.com/office/drawing/2014/main" id="{A9DCA39F-7A36-478A-A02E-85E3BC1301B4}"/>
              </a:ext>
            </a:extLst>
          </p:cNvPr>
          <p:cNvPicPr>
            <a:picLocks noChangeAspect="1"/>
          </p:cNvPicPr>
          <p:nvPr/>
        </p:nvPicPr>
        <p:blipFill rotWithShape="1">
          <a:blip r:embed="rId4"/>
          <a:srcRect l="24951" t="26529" r="54622" b="30245"/>
          <a:stretch/>
        </p:blipFill>
        <p:spPr>
          <a:xfrm>
            <a:off x="1794349" y="3495813"/>
            <a:ext cx="5486352" cy="3265236"/>
          </a:xfrm>
          <a:prstGeom prst="rect">
            <a:avLst/>
          </a:prstGeom>
        </p:spPr>
      </p:pic>
      <p:sp>
        <p:nvSpPr>
          <p:cNvPr id="6" name="文本框 5">
            <a:extLst>
              <a:ext uri="{FF2B5EF4-FFF2-40B4-BE49-F238E27FC236}">
                <a16:creationId xmlns:a16="http://schemas.microsoft.com/office/drawing/2014/main" id="{4294D32C-3C17-43C1-B1C0-C1BA7733644C}"/>
              </a:ext>
            </a:extLst>
          </p:cNvPr>
          <p:cNvSpPr txBox="1"/>
          <p:nvPr/>
        </p:nvSpPr>
        <p:spPr>
          <a:xfrm>
            <a:off x="-2165" y="8626"/>
            <a:ext cx="9144000" cy="523220"/>
          </a:xfrm>
          <a:prstGeom prst="rect">
            <a:avLst/>
          </a:prstGeom>
          <a:noFill/>
        </p:spPr>
        <p:txBody>
          <a:bodyPr wrap="square" rtlCol="0">
            <a:spAutoFit/>
          </a:bodyPr>
          <a:lstStyle/>
          <a:p>
            <a:pPr algn="ctr"/>
            <a:r>
              <a:rPr lang="en-US" altLang="zh-CN" sz="2800" b="1" dirty="0"/>
              <a:t>Data Collection and Model Training (1) – diverse workloads</a:t>
            </a:r>
            <a:endParaRPr lang="zh-CN" altLang="en-US" sz="2800" b="1" dirty="0"/>
          </a:p>
        </p:txBody>
      </p:sp>
    </p:spTree>
    <p:extLst>
      <p:ext uri="{BB962C8B-B14F-4D97-AF65-F5344CB8AC3E}">
        <p14:creationId xmlns:p14="http://schemas.microsoft.com/office/powerpoint/2010/main" val="3829328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快照 2019-12-05 下午3.15.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85" y="2914880"/>
            <a:ext cx="7099300" cy="3848100"/>
          </a:xfrm>
          <a:prstGeom prst="rect">
            <a:avLst/>
          </a:prstGeom>
        </p:spPr>
      </p:pic>
      <p:pic>
        <p:nvPicPr>
          <p:cNvPr id="6" name="图片 5" descr="屏幕快照 2019-12-05 下午3.27.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31" y="609379"/>
            <a:ext cx="7375485" cy="2170391"/>
          </a:xfrm>
          <a:prstGeom prst="rect">
            <a:avLst/>
          </a:prstGeom>
        </p:spPr>
      </p:pic>
      <p:sp>
        <p:nvSpPr>
          <p:cNvPr id="2" name="文本框 1">
            <a:extLst>
              <a:ext uri="{FF2B5EF4-FFF2-40B4-BE49-F238E27FC236}">
                <a16:creationId xmlns:a16="http://schemas.microsoft.com/office/drawing/2014/main" id="{995A62F9-1FFA-46F4-B8A9-27D191AE511F}"/>
              </a:ext>
            </a:extLst>
          </p:cNvPr>
          <p:cNvSpPr txBox="1"/>
          <p:nvPr/>
        </p:nvSpPr>
        <p:spPr>
          <a:xfrm>
            <a:off x="-2165" y="8626"/>
            <a:ext cx="9144000" cy="538609"/>
          </a:xfrm>
          <a:prstGeom prst="rect">
            <a:avLst/>
          </a:prstGeom>
          <a:noFill/>
        </p:spPr>
        <p:txBody>
          <a:bodyPr wrap="square" rtlCol="0">
            <a:spAutoFit/>
          </a:bodyPr>
          <a:lstStyle/>
          <a:p>
            <a:pPr algn="ctr"/>
            <a:r>
              <a:rPr lang="en-US" altLang="zh-CN" sz="2900" b="1" dirty="0"/>
              <a:t>Data Collection and Model Training (2) - </a:t>
            </a:r>
            <a:r>
              <a:rPr lang="en-US" altLang="zh-CN" sz="2900" b="1" dirty="0">
                <a:sym typeface="Wingdings"/>
              </a:rPr>
              <a:t>72,776,880 cases</a:t>
            </a:r>
            <a:endParaRPr lang="zh-CN" altLang="en-US" sz="2900" b="1" dirty="0"/>
          </a:p>
        </p:txBody>
      </p:sp>
    </p:spTree>
    <p:extLst>
      <p:ext uri="{BB962C8B-B14F-4D97-AF65-F5344CB8AC3E}">
        <p14:creationId xmlns:p14="http://schemas.microsoft.com/office/powerpoint/2010/main" val="1512745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快照 2019-12-05 下午2.52.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4" y="24637"/>
            <a:ext cx="6353775" cy="3184910"/>
          </a:xfrm>
          <a:prstGeom prst="rect">
            <a:avLst/>
          </a:prstGeom>
        </p:spPr>
      </p:pic>
      <p:sp>
        <p:nvSpPr>
          <p:cNvPr id="5" name="矩形 4">
            <a:extLst>
              <a:ext uri="{FF2B5EF4-FFF2-40B4-BE49-F238E27FC236}">
                <a16:creationId xmlns:a16="http://schemas.microsoft.com/office/drawing/2014/main" id="{65F56EA9-EE6A-4D8C-91A3-5F81836C81E5}"/>
              </a:ext>
            </a:extLst>
          </p:cNvPr>
          <p:cNvSpPr/>
          <p:nvPr/>
        </p:nvSpPr>
        <p:spPr>
          <a:xfrm>
            <a:off x="1767906" y="223007"/>
            <a:ext cx="3409393" cy="974508"/>
          </a:xfrm>
          <a:prstGeom prst="rect">
            <a:avLst/>
          </a:prstGeom>
          <a:noFill/>
          <a:ln w="571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pic>
        <p:nvPicPr>
          <p:cNvPr id="6" name="图片 5" descr="屏幕快照 2019-12-05 下午3.36.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58" y="3274290"/>
            <a:ext cx="6337300" cy="2997200"/>
          </a:xfrm>
          <a:prstGeom prst="rect">
            <a:avLst/>
          </a:prstGeom>
        </p:spPr>
      </p:pic>
      <p:sp>
        <p:nvSpPr>
          <p:cNvPr id="7" name="矩形 6">
            <a:extLst>
              <a:ext uri="{FF2B5EF4-FFF2-40B4-BE49-F238E27FC236}">
                <a16:creationId xmlns:a16="http://schemas.microsoft.com/office/drawing/2014/main" id="{65F56EA9-EE6A-4D8C-91A3-5F81836C81E5}"/>
              </a:ext>
            </a:extLst>
          </p:cNvPr>
          <p:cNvSpPr/>
          <p:nvPr/>
        </p:nvSpPr>
        <p:spPr>
          <a:xfrm>
            <a:off x="3758204" y="3691671"/>
            <a:ext cx="567214" cy="2054753"/>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8" name="矩形 7">
            <a:extLst>
              <a:ext uri="{FF2B5EF4-FFF2-40B4-BE49-F238E27FC236}">
                <a16:creationId xmlns:a16="http://schemas.microsoft.com/office/drawing/2014/main" id="{65F56EA9-EE6A-4D8C-91A3-5F81836C81E5}"/>
              </a:ext>
            </a:extLst>
          </p:cNvPr>
          <p:cNvSpPr/>
          <p:nvPr/>
        </p:nvSpPr>
        <p:spPr>
          <a:xfrm>
            <a:off x="4508225" y="3716832"/>
            <a:ext cx="1835381" cy="340472"/>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dirty="0"/>
          </a:p>
        </p:txBody>
      </p:sp>
      <p:sp>
        <p:nvSpPr>
          <p:cNvPr id="9" name="文本框 8">
            <a:extLst>
              <a:ext uri="{FF2B5EF4-FFF2-40B4-BE49-F238E27FC236}">
                <a16:creationId xmlns:a16="http://schemas.microsoft.com/office/drawing/2014/main" id="{8A306600-99DB-4913-B736-4FE2E9E95083}"/>
              </a:ext>
            </a:extLst>
          </p:cNvPr>
          <p:cNvSpPr txBox="1"/>
          <p:nvPr/>
        </p:nvSpPr>
        <p:spPr>
          <a:xfrm>
            <a:off x="6372502" y="3946388"/>
            <a:ext cx="2969913" cy="1754326"/>
          </a:xfrm>
          <a:prstGeom prst="rect">
            <a:avLst/>
          </a:prstGeom>
          <a:noFill/>
        </p:spPr>
        <p:txBody>
          <a:bodyPr wrap="square" rtlCol="0">
            <a:spAutoFit/>
          </a:bodyPr>
          <a:lstStyle/>
          <a:p>
            <a:r>
              <a:rPr lang="en-US" altLang="zh-CN" b="1" dirty="0"/>
              <a:t>- Achieving better solutions within low overheads</a:t>
            </a:r>
          </a:p>
          <a:p>
            <a:r>
              <a:rPr lang="en-US" altLang="zh-CN" b="1" dirty="0"/>
              <a:t>- Saving cores and cache ways </a:t>
            </a:r>
            <a:r>
              <a:rPr lang="en-US" altLang="zh-CN" sz="1400" b="1" dirty="0">
                <a:sym typeface="Wingdings" panose="05000000000000000000" pitchFamily="2" charset="2"/>
              </a:rPr>
              <a:t></a:t>
            </a:r>
            <a:r>
              <a:rPr lang="en-US" altLang="zh-CN" b="1" dirty="0">
                <a:sym typeface="Wingdings" panose="05000000000000000000" pitchFamily="2" charset="2"/>
              </a:rPr>
              <a:t> saving banquet and</a:t>
            </a:r>
          </a:p>
          <a:p>
            <a:r>
              <a:rPr lang="en-US" altLang="zh-CN" b="1" dirty="0">
                <a:sym typeface="Wingdings" panose="05000000000000000000" pitchFamily="2" charset="2"/>
              </a:rPr>
              <a:t>energy </a:t>
            </a:r>
            <a:br>
              <a:rPr lang="en-US" altLang="zh-CN" dirty="0"/>
            </a:br>
            <a:endParaRPr lang="zh-CN" altLang="en-US" dirty="0"/>
          </a:p>
        </p:txBody>
      </p:sp>
      <p:sp>
        <p:nvSpPr>
          <p:cNvPr id="10" name="文本框 9">
            <a:extLst>
              <a:ext uri="{FF2B5EF4-FFF2-40B4-BE49-F238E27FC236}">
                <a16:creationId xmlns:a16="http://schemas.microsoft.com/office/drawing/2014/main" id="{288FE192-04DC-4154-8109-4C9B9A3F8E95}"/>
              </a:ext>
            </a:extLst>
          </p:cNvPr>
          <p:cNvSpPr txBox="1"/>
          <p:nvPr/>
        </p:nvSpPr>
        <p:spPr>
          <a:xfrm>
            <a:off x="6389753" y="418588"/>
            <a:ext cx="2754247" cy="2031325"/>
          </a:xfrm>
          <a:prstGeom prst="rect">
            <a:avLst/>
          </a:prstGeom>
          <a:noFill/>
        </p:spPr>
        <p:txBody>
          <a:bodyPr wrap="square" rtlCol="0">
            <a:spAutoFit/>
          </a:bodyPr>
          <a:lstStyle/>
          <a:p>
            <a:r>
              <a:rPr lang="en-US" altLang="zh-CN" b="1" dirty="0"/>
              <a:t>- 1/5 scheduling overheads of previous heuristic-based approaches</a:t>
            </a:r>
          </a:p>
          <a:p>
            <a:r>
              <a:rPr lang="en-US" altLang="zh-CN" b="1" dirty="0"/>
              <a:t>- Avoiding </a:t>
            </a:r>
            <a:r>
              <a:rPr lang="en-US" altLang="zh-CN" b="1" dirty="0" err="1"/>
              <a:t>RCliff</a:t>
            </a:r>
            <a:r>
              <a:rPr lang="en-US" altLang="zh-CN" b="1" dirty="0"/>
              <a:t> </a:t>
            </a:r>
            <a:r>
              <a:rPr lang="en-US" altLang="zh-CN" sz="1400" b="1" dirty="0">
                <a:sym typeface="Wingdings" panose="05000000000000000000" pitchFamily="2" charset="2"/>
              </a:rPr>
              <a:t></a:t>
            </a:r>
            <a:r>
              <a:rPr lang="en-US" altLang="zh-CN" b="1" dirty="0">
                <a:sym typeface="Wingdings" panose="05000000000000000000" pitchFamily="2" charset="2"/>
              </a:rPr>
              <a:t> do not incur significant QoS spiking</a:t>
            </a:r>
            <a:br>
              <a:rPr lang="en-US" altLang="zh-CN" dirty="0"/>
            </a:br>
            <a:endParaRPr lang="zh-CN" altLang="en-US" dirty="0"/>
          </a:p>
        </p:txBody>
      </p:sp>
      <p:sp>
        <p:nvSpPr>
          <p:cNvPr id="2" name="矩形 1">
            <a:extLst>
              <a:ext uri="{FF2B5EF4-FFF2-40B4-BE49-F238E27FC236}">
                <a16:creationId xmlns:a16="http://schemas.microsoft.com/office/drawing/2014/main" id="{255D5869-2AA2-4EEC-BDB1-27AD45F5EB90}"/>
              </a:ext>
            </a:extLst>
          </p:cNvPr>
          <p:cNvSpPr/>
          <p:nvPr/>
        </p:nvSpPr>
        <p:spPr>
          <a:xfrm>
            <a:off x="8580" y="6349867"/>
            <a:ext cx="9135420" cy="400110"/>
          </a:xfrm>
          <a:prstGeom prst="rect">
            <a:avLst/>
          </a:prstGeom>
        </p:spPr>
        <p:txBody>
          <a:bodyPr wrap="square">
            <a:spAutoFit/>
          </a:bodyPr>
          <a:lstStyle/>
          <a:p>
            <a:pPr algn="ctr"/>
            <a:r>
              <a:rPr lang="en-US" altLang="zh-CN" sz="2000" b="1" dirty="0">
                <a:solidFill>
                  <a:schemeClr val="accent5">
                    <a:lumMod val="75000"/>
                  </a:schemeClr>
                </a:solidFill>
              </a:rPr>
              <a:t>In practice, our approach can achieve the OAA quickly, and also can save resource. </a:t>
            </a:r>
            <a:endParaRPr lang="zh-CN" altLang="en-US" sz="2000" b="1" dirty="0">
              <a:solidFill>
                <a:schemeClr val="accent5">
                  <a:lumMod val="75000"/>
                </a:schemeClr>
              </a:solidFill>
            </a:endParaRPr>
          </a:p>
        </p:txBody>
      </p:sp>
    </p:spTree>
    <p:extLst>
      <p:ext uri="{BB962C8B-B14F-4D97-AF65-F5344CB8AC3E}">
        <p14:creationId xmlns:p14="http://schemas.microsoft.com/office/powerpoint/2010/main" val="120152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快照 2019-12-05 下午3.39.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1" y="67858"/>
            <a:ext cx="9144000" cy="2397862"/>
          </a:xfrm>
          <a:prstGeom prst="rect">
            <a:avLst/>
          </a:prstGeom>
        </p:spPr>
      </p:pic>
      <p:pic>
        <p:nvPicPr>
          <p:cNvPr id="5" name="图片 4" descr="屏幕快照 2019-12-05 下午3.41.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 y="2201301"/>
            <a:ext cx="1246797" cy="546100"/>
          </a:xfrm>
          <a:prstGeom prst="rect">
            <a:avLst/>
          </a:prstGeom>
        </p:spPr>
      </p:pic>
      <p:pic>
        <p:nvPicPr>
          <p:cNvPr id="6" name="图片 5" descr="屏幕快照 2019-12-05 下午3.42.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634" y="4010106"/>
            <a:ext cx="3359415" cy="1741461"/>
          </a:xfrm>
          <a:prstGeom prst="rect">
            <a:avLst/>
          </a:prstGeom>
        </p:spPr>
      </p:pic>
      <p:sp>
        <p:nvSpPr>
          <p:cNvPr id="2" name="矩形 1">
            <a:extLst>
              <a:ext uri="{FF2B5EF4-FFF2-40B4-BE49-F238E27FC236}">
                <a16:creationId xmlns:a16="http://schemas.microsoft.com/office/drawing/2014/main" id="{D09F6239-B5FE-43EA-BA1F-F18A5B5D0CF4}"/>
              </a:ext>
            </a:extLst>
          </p:cNvPr>
          <p:cNvSpPr/>
          <p:nvPr/>
        </p:nvSpPr>
        <p:spPr>
          <a:xfrm>
            <a:off x="1" y="2413967"/>
            <a:ext cx="9153620" cy="2031325"/>
          </a:xfrm>
          <a:prstGeom prst="rect">
            <a:avLst/>
          </a:prstGeom>
        </p:spPr>
        <p:txBody>
          <a:bodyPr wrap="square">
            <a:spAutoFit/>
          </a:bodyPr>
          <a:lstStyle/>
          <a:p>
            <a:r>
              <a:rPr lang="en-US" altLang="zh-CN" b="1" dirty="0">
                <a:solidFill>
                  <a:srgbClr val="0070C0"/>
                </a:solidFill>
                <a:latin typeface="+mj-lt"/>
                <a:cs typeface="Arial" panose="020B0604020202020204" pitchFamily="34" charset="0"/>
              </a:rPr>
              <a:t>- OSML effectiveness for scheduling 4 microservices that include </a:t>
            </a:r>
            <a:r>
              <a:rPr lang="en-US" altLang="zh-CN" b="1" dirty="0" err="1">
                <a:solidFill>
                  <a:srgbClr val="0070C0"/>
                </a:solidFill>
                <a:latin typeface="+mj-lt"/>
                <a:cs typeface="Arial" panose="020B0604020202020204" pitchFamily="34" charset="0"/>
              </a:rPr>
              <a:t>Masstree</a:t>
            </a:r>
            <a:r>
              <a:rPr lang="en-US" altLang="zh-CN" b="1" dirty="0">
                <a:solidFill>
                  <a:srgbClr val="0070C0"/>
                </a:solidFill>
                <a:latin typeface="+mj-lt"/>
                <a:cs typeface="Arial" panose="020B0604020202020204" pitchFamily="34" charset="0"/>
              </a:rPr>
              <a:t>, </a:t>
            </a:r>
            <a:r>
              <a:rPr lang="en-US" altLang="zh-CN" b="1" dirty="0" err="1">
                <a:solidFill>
                  <a:srgbClr val="0070C0"/>
                </a:solidFill>
                <a:latin typeface="+mj-lt"/>
                <a:cs typeface="Arial" panose="020B0604020202020204" pitchFamily="34" charset="0"/>
              </a:rPr>
              <a:t>Specjbb</a:t>
            </a:r>
            <a:r>
              <a:rPr lang="en-US" altLang="zh-CN" b="1" dirty="0">
                <a:solidFill>
                  <a:srgbClr val="0070C0"/>
                </a:solidFill>
                <a:latin typeface="+mj-lt"/>
                <a:cs typeface="Arial" panose="020B0604020202020204" pitchFamily="34" charset="0"/>
              </a:rPr>
              <a:t>, </a:t>
            </a:r>
            <a:r>
              <a:rPr lang="en-US" altLang="zh-CN" b="1" dirty="0" err="1">
                <a:solidFill>
                  <a:srgbClr val="0070C0"/>
                </a:solidFill>
                <a:latin typeface="+mj-lt"/>
                <a:cs typeface="Arial" panose="020B0604020202020204" pitchFamily="34" charset="0"/>
              </a:rPr>
              <a:t>Xapian</a:t>
            </a:r>
            <a:r>
              <a:rPr lang="en-US" altLang="zh-CN" b="1" dirty="0">
                <a:solidFill>
                  <a:srgbClr val="0070C0"/>
                </a:solidFill>
                <a:latin typeface="+mj-lt"/>
                <a:cs typeface="Arial" panose="020B0604020202020204" pitchFamily="34" charset="0"/>
              </a:rPr>
              <a:t>, and MongoDB (with 50% of maximum load – RPS-5000 – in the background). We observe that OSML can support a higher percentage of load (shown in highlighted cells in (c)). (d) shows Oracle cases. We can see that OSML behaves similarly to Oracle. For these exceptional cases, it can also support 90% of Oracle, e.g., the highlighted cells in (d), in which </a:t>
            </a:r>
            <a:r>
              <a:rPr lang="en-US" altLang="zh-CN" b="1" dirty="0" err="1">
                <a:solidFill>
                  <a:srgbClr val="0070C0"/>
                </a:solidFill>
                <a:latin typeface="+mj-lt"/>
                <a:cs typeface="Arial" panose="020B0604020202020204" pitchFamily="34" charset="0"/>
              </a:rPr>
              <a:t>Xapian</a:t>
            </a:r>
            <a:r>
              <a:rPr lang="en-US" altLang="zh-CN" b="1" dirty="0">
                <a:solidFill>
                  <a:srgbClr val="0070C0"/>
                </a:solidFill>
                <a:latin typeface="+mj-lt"/>
                <a:cs typeface="Arial" panose="020B0604020202020204" pitchFamily="34" charset="0"/>
              </a:rPr>
              <a:t> is with 100% of its max loads. </a:t>
            </a:r>
            <a:br>
              <a:rPr lang="en-US" altLang="zh-CN" dirty="0"/>
            </a:br>
            <a:endParaRPr lang="zh-CN" altLang="en-US" dirty="0"/>
          </a:p>
        </p:txBody>
      </p:sp>
      <p:sp>
        <p:nvSpPr>
          <p:cNvPr id="3" name="矩形 2">
            <a:extLst>
              <a:ext uri="{FF2B5EF4-FFF2-40B4-BE49-F238E27FC236}">
                <a16:creationId xmlns:a16="http://schemas.microsoft.com/office/drawing/2014/main" id="{7A5992FE-5078-401B-B35C-51C52D1411B8}"/>
              </a:ext>
            </a:extLst>
          </p:cNvPr>
          <p:cNvSpPr/>
          <p:nvPr/>
        </p:nvSpPr>
        <p:spPr>
          <a:xfrm>
            <a:off x="9620" y="5708437"/>
            <a:ext cx="9144001" cy="1754326"/>
          </a:xfrm>
          <a:prstGeom prst="rect">
            <a:avLst/>
          </a:prstGeom>
        </p:spPr>
        <p:txBody>
          <a:bodyPr wrap="square">
            <a:spAutoFit/>
          </a:bodyPr>
          <a:lstStyle/>
          <a:p>
            <a:r>
              <a:rPr lang="en-US" altLang="zh-CN" b="1" dirty="0">
                <a:solidFill>
                  <a:srgbClr val="0070C0"/>
                </a:solidFill>
                <a:latin typeface="Arial" panose="020B0604020202020204" pitchFamily="34" charset="0"/>
                <a:cs typeface="Arial" panose="020B0604020202020204" pitchFamily="34" charset="0"/>
              </a:rPr>
              <a:t>- To achieve better solutions, OSML’s scheduling actions are only 1/5 of state-of-the-art scheduler, on average, bringing low scheduling overhead. Moreover, OSML helps to achieve higher </a:t>
            </a:r>
            <a:r>
              <a:rPr lang="en-US" altLang="zh-CN" b="1" dirty="0">
                <a:solidFill>
                  <a:srgbClr val="0070C0"/>
                </a:solidFill>
              </a:rPr>
              <a:t>EMU, which are measured by the response latency of microservices and the max aggregated load of all collocated microservices.</a:t>
            </a:r>
            <a:br>
              <a:rPr lang="en-US" altLang="zh-CN" dirty="0"/>
            </a:br>
            <a:r>
              <a:rPr lang="en-US" altLang="zh-CN" dirty="0">
                <a:solidFill>
                  <a:srgbClr val="000000"/>
                </a:solidFill>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 </a:t>
            </a:r>
            <a:br>
              <a:rPr lang="en-US" altLang="zh-CN" dirty="0"/>
            </a:br>
            <a:endParaRPr lang="zh-CN" altLang="en-US" dirty="0"/>
          </a:p>
        </p:txBody>
      </p:sp>
    </p:spTree>
    <p:extLst>
      <p:ext uri="{BB962C8B-B14F-4D97-AF65-F5344CB8AC3E}">
        <p14:creationId xmlns:p14="http://schemas.microsoft.com/office/powerpoint/2010/main" val="4253253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屏幕快照 2019-12-05 下午3.49.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2" y="0"/>
            <a:ext cx="6993534" cy="6858000"/>
          </a:xfrm>
          <a:prstGeom prst="rect">
            <a:avLst/>
          </a:prstGeom>
        </p:spPr>
      </p:pic>
      <p:sp>
        <p:nvSpPr>
          <p:cNvPr id="2" name="箭头: 右 1">
            <a:extLst>
              <a:ext uri="{FF2B5EF4-FFF2-40B4-BE49-F238E27FC236}">
                <a16:creationId xmlns:a16="http://schemas.microsoft.com/office/drawing/2014/main" id="{DCEF7595-5A9F-46FA-89D4-F9DFE891DE73}"/>
              </a:ext>
            </a:extLst>
          </p:cNvPr>
          <p:cNvSpPr/>
          <p:nvPr/>
        </p:nvSpPr>
        <p:spPr>
          <a:xfrm rot="10800000">
            <a:off x="6993534" y="3234906"/>
            <a:ext cx="500332" cy="284671"/>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8704515F-B4B6-4DB0-A400-B01B2D7F9800}"/>
              </a:ext>
            </a:extLst>
          </p:cNvPr>
          <p:cNvSpPr/>
          <p:nvPr/>
        </p:nvSpPr>
        <p:spPr>
          <a:xfrm>
            <a:off x="6893533" y="3490219"/>
            <a:ext cx="2366127" cy="2862322"/>
          </a:xfrm>
          <a:prstGeom prst="rect">
            <a:avLst/>
          </a:prstGeom>
        </p:spPr>
        <p:txBody>
          <a:bodyPr wrap="square">
            <a:spAutoFit/>
          </a:bodyPr>
          <a:lstStyle/>
          <a:p>
            <a:r>
              <a:rPr lang="en-US" altLang="zh-CN" b="1" dirty="0">
                <a:solidFill>
                  <a:srgbClr val="000000"/>
                </a:solidFill>
                <a:latin typeface="Arial" panose="020B0604020202020204" pitchFamily="34" charset="0"/>
                <a:cs typeface="Arial" panose="020B0604020202020204" pitchFamily="34" charset="0"/>
              </a:rPr>
              <a:t>OSML quickly detects it and adjusts the resource allocation policies; thus, benefitting the QoS,</a:t>
            </a:r>
          </a:p>
          <a:p>
            <a:r>
              <a:rPr lang="en-US" altLang="zh-CN" b="1" dirty="0">
                <a:solidFill>
                  <a:srgbClr val="000000"/>
                </a:solidFill>
                <a:latin typeface="Arial" panose="020B0604020202020204" pitchFamily="34" charset="0"/>
                <a:cs typeface="Arial" panose="020B0604020202020204" pitchFamily="34" charset="0"/>
              </a:rPr>
              <a:t>providing more stable QoS than previous efforts. </a:t>
            </a:r>
            <a:br>
              <a:rPr lang="en-US" altLang="zh-CN" dirty="0"/>
            </a:br>
            <a:endParaRPr lang="zh-CN" altLang="en-US" dirty="0"/>
          </a:p>
        </p:txBody>
      </p:sp>
      <p:sp>
        <p:nvSpPr>
          <p:cNvPr id="6" name="箭头: 右 5">
            <a:extLst>
              <a:ext uri="{FF2B5EF4-FFF2-40B4-BE49-F238E27FC236}">
                <a16:creationId xmlns:a16="http://schemas.microsoft.com/office/drawing/2014/main" id="{C0D797A1-8644-4F92-924A-95E7E4C1E580}"/>
              </a:ext>
            </a:extLst>
          </p:cNvPr>
          <p:cNvSpPr/>
          <p:nvPr/>
        </p:nvSpPr>
        <p:spPr>
          <a:xfrm rot="10800000">
            <a:off x="6979920" y="1856782"/>
            <a:ext cx="500332" cy="284671"/>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542353A-D56B-4D94-98D3-524E563E053C}"/>
              </a:ext>
            </a:extLst>
          </p:cNvPr>
          <p:cNvSpPr/>
          <p:nvPr/>
        </p:nvSpPr>
        <p:spPr>
          <a:xfrm>
            <a:off x="6910310" y="2074341"/>
            <a:ext cx="2366127" cy="1200329"/>
          </a:xfrm>
          <a:prstGeom prst="rect">
            <a:avLst/>
          </a:prstGeom>
        </p:spPr>
        <p:txBody>
          <a:bodyPr wrap="square">
            <a:spAutoFit/>
          </a:bodyPr>
          <a:lstStyle/>
          <a:p>
            <a:r>
              <a:rPr lang="en-US" altLang="zh-CN" b="1" dirty="0"/>
              <a:t>Previous approach has unpredictable QoS </a:t>
            </a:r>
          </a:p>
          <a:p>
            <a:r>
              <a:rPr lang="en-US" altLang="zh-CN" b="1" dirty="0"/>
              <a:t>Violations.</a:t>
            </a:r>
            <a:br>
              <a:rPr lang="en-US" altLang="zh-CN" dirty="0"/>
            </a:br>
            <a:endParaRPr lang="zh-CN" altLang="en-US" dirty="0"/>
          </a:p>
        </p:txBody>
      </p:sp>
    </p:spTree>
    <p:extLst>
      <p:ext uri="{BB962C8B-B14F-4D97-AF65-F5344CB8AC3E}">
        <p14:creationId xmlns:p14="http://schemas.microsoft.com/office/powerpoint/2010/main" val="1991583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82B701-2401-42F3-914F-E5C75BDEF229}"/>
              </a:ext>
            </a:extLst>
          </p:cNvPr>
          <p:cNvSpPr>
            <a:spLocks noGrp="1"/>
          </p:cNvSpPr>
          <p:nvPr>
            <p:ph type="title"/>
          </p:nvPr>
        </p:nvSpPr>
        <p:spPr/>
        <p:txBody>
          <a:bodyPr/>
          <a:lstStyle/>
          <a:p>
            <a:r>
              <a:rPr lang="en-US" altLang="zh-CN" dirty="0"/>
              <a:t>Conclusions</a:t>
            </a:r>
            <a:endParaRPr lang="zh-CN" altLang="en-US" dirty="0"/>
          </a:p>
        </p:txBody>
      </p:sp>
      <p:sp>
        <p:nvSpPr>
          <p:cNvPr id="3" name="内容占位符 2">
            <a:extLst>
              <a:ext uri="{FF2B5EF4-FFF2-40B4-BE49-F238E27FC236}">
                <a16:creationId xmlns:a16="http://schemas.microsoft.com/office/drawing/2014/main" id="{C7C2C42D-8275-48EB-8896-18086C48F733}"/>
              </a:ext>
            </a:extLst>
          </p:cNvPr>
          <p:cNvSpPr>
            <a:spLocks noGrp="1"/>
          </p:cNvSpPr>
          <p:nvPr>
            <p:ph idx="1"/>
          </p:nvPr>
        </p:nvSpPr>
        <p:spPr>
          <a:xfrm>
            <a:off x="364127" y="1362075"/>
            <a:ext cx="8412480" cy="4525963"/>
          </a:xfrm>
        </p:spPr>
        <p:txBody>
          <a:bodyPr>
            <a:noAutofit/>
          </a:bodyPr>
          <a:lstStyle/>
          <a:p>
            <a:pPr marL="457200" indent="-457200" algn="just">
              <a:buAutoNum type="arabicParenBoth"/>
            </a:pPr>
            <a:r>
              <a:rPr lang="en-US" altLang="zh-CN" sz="2800" b="1" dirty="0"/>
              <a:t>The technical </a:t>
            </a:r>
            <a:r>
              <a:rPr lang="en-US" altLang="zh-CN" sz="2800" b="1" u="sng" dirty="0"/>
              <a:t>evolutions</a:t>
            </a:r>
            <a:r>
              <a:rPr lang="en-US" altLang="zh-CN" sz="2800" b="1" dirty="0"/>
              <a:t> for memory </a:t>
            </a:r>
            <a:r>
              <a:rPr lang="en-US" altLang="zh-CN" sz="2800" b="1" u="sng" dirty="0"/>
              <a:t>partitioning</a:t>
            </a:r>
            <a:r>
              <a:rPr lang="en-US" altLang="zh-CN" sz="2800" b="1" dirty="0"/>
              <a:t> approaches.</a:t>
            </a:r>
          </a:p>
          <a:p>
            <a:pPr marL="457200" indent="-457200" algn="just">
              <a:buAutoNum type="arabicParenBoth"/>
            </a:pPr>
            <a:endParaRPr lang="en-US" altLang="zh-CN" sz="1600" b="1" dirty="0"/>
          </a:p>
          <a:p>
            <a:pPr marL="457200" indent="-457200" algn="just">
              <a:buAutoNum type="arabicParenBoth"/>
            </a:pPr>
            <a:r>
              <a:rPr lang="en-US" altLang="zh-CN" sz="2800" b="1" u="sng" dirty="0"/>
              <a:t>Hybrid</a:t>
            </a:r>
            <a:r>
              <a:rPr lang="en-US" altLang="zh-CN" sz="2800" b="1" dirty="0"/>
              <a:t> memory management in OS for systems using </a:t>
            </a:r>
            <a:r>
              <a:rPr lang="en-US" altLang="zh-CN" sz="2800" b="1" u="sng" dirty="0"/>
              <a:t>NVM-DRAM</a:t>
            </a:r>
            <a:r>
              <a:rPr lang="en-US" altLang="zh-CN" sz="2800" b="1" dirty="0"/>
              <a:t>.</a:t>
            </a:r>
          </a:p>
          <a:p>
            <a:pPr marL="457200" indent="-457200" algn="just">
              <a:buAutoNum type="arabicParenBoth"/>
            </a:pPr>
            <a:endParaRPr lang="en-US" altLang="zh-CN" sz="1600" b="1" dirty="0"/>
          </a:p>
          <a:p>
            <a:pPr marL="457200" indent="-457200" algn="just">
              <a:buAutoNum type="arabicParenBoth"/>
            </a:pPr>
            <a:r>
              <a:rPr lang="en-US" altLang="zh-CN" sz="2800" b="1" dirty="0"/>
              <a:t>Next Generation OS - Leveraging </a:t>
            </a:r>
            <a:r>
              <a:rPr lang="en-US" altLang="zh-CN" sz="2800" b="1" u="sng" dirty="0"/>
              <a:t>ML</a:t>
            </a:r>
            <a:r>
              <a:rPr lang="en-US" altLang="zh-CN" sz="2800" b="1" dirty="0"/>
              <a:t> to </a:t>
            </a:r>
            <a:r>
              <a:rPr lang="en-US" altLang="zh-CN" sz="2800" b="1" u="sng" dirty="0"/>
              <a:t>build resource scheduling mechanisms</a:t>
            </a:r>
            <a:r>
              <a:rPr lang="en-US" altLang="zh-CN" sz="2800" b="1" dirty="0"/>
              <a:t>.</a:t>
            </a:r>
            <a:endParaRPr lang="zh-CN" altLang="en-US" sz="2800" b="1" dirty="0"/>
          </a:p>
        </p:txBody>
      </p:sp>
      <p:sp>
        <p:nvSpPr>
          <p:cNvPr id="4" name="矩形 3">
            <a:extLst>
              <a:ext uri="{FF2B5EF4-FFF2-40B4-BE49-F238E27FC236}">
                <a16:creationId xmlns:a16="http://schemas.microsoft.com/office/drawing/2014/main" id="{BF8E5A36-8424-4FAE-93FE-5126298849B1}"/>
              </a:ext>
            </a:extLst>
          </p:cNvPr>
          <p:cNvSpPr/>
          <p:nvPr/>
        </p:nvSpPr>
        <p:spPr>
          <a:xfrm>
            <a:off x="12182" y="4995869"/>
            <a:ext cx="9135420" cy="1692771"/>
          </a:xfrm>
          <a:prstGeom prst="rect">
            <a:avLst/>
          </a:prstGeom>
        </p:spPr>
        <p:txBody>
          <a:bodyPr wrap="square">
            <a:spAutoFit/>
          </a:bodyPr>
          <a:lstStyle/>
          <a:p>
            <a:pPr algn="ctr"/>
            <a:r>
              <a:rPr lang="en-US" altLang="zh-CN" sz="2300" b="1" dirty="0">
                <a:solidFill>
                  <a:srgbClr val="0070C0"/>
                </a:solidFill>
              </a:rPr>
              <a:t>For more details, please refer to the Sys-Inventor Lab’s web page.</a:t>
            </a:r>
          </a:p>
          <a:p>
            <a:pPr algn="ctr"/>
            <a:r>
              <a:rPr lang="en-US" altLang="zh-CN" sz="2300" b="1" dirty="0">
                <a:solidFill>
                  <a:srgbClr val="0070C0"/>
                </a:solidFill>
                <a:hlinkClick r:id="rId2">
                  <a:extLst>
                    <a:ext uri="{A12FA001-AC4F-418D-AE19-62706E023703}">
                      <ahyp:hlinkClr xmlns:ahyp="http://schemas.microsoft.com/office/drawing/2018/hyperlinkcolor" val="tx"/>
                    </a:ext>
                  </a:extLst>
                </a:hlinkClick>
              </a:rPr>
              <a:t>http://www.escience.cn/people/LiuLei2010ict/index.html</a:t>
            </a:r>
            <a:endParaRPr lang="en-US" altLang="zh-CN" sz="2300" b="1" dirty="0">
              <a:solidFill>
                <a:srgbClr val="0070C0"/>
              </a:solidFill>
            </a:endParaRPr>
          </a:p>
          <a:p>
            <a:pPr algn="ctr"/>
            <a:endParaRPr lang="en-US" altLang="zh-CN" sz="2300" b="1" dirty="0">
              <a:solidFill>
                <a:srgbClr val="0070C0"/>
              </a:solidFill>
            </a:endParaRPr>
          </a:p>
          <a:p>
            <a:pPr algn="ctr"/>
            <a:r>
              <a:rPr lang="en-US" altLang="zh-CN" sz="3500" b="1" dirty="0">
                <a:solidFill>
                  <a:srgbClr val="0070C0"/>
                </a:solidFill>
              </a:rPr>
              <a:t>Thank you!</a:t>
            </a:r>
            <a:endParaRPr lang="zh-CN" altLang="en-US" sz="3500" b="1" dirty="0">
              <a:solidFill>
                <a:srgbClr val="0070C0"/>
              </a:solidFill>
            </a:endParaRPr>
          </a:p>
        </p:txBody>
      </p:sp>
    </p:spTree>
    <p:extLst>
      <p:ext uri="{BB962C8B-B14F-4D97-AF65-F5344CB8AC3E}">
        <p14:creationId xmlns:p14="http://schemas.microsoft.com/office/powerpoint/2010/main" val="263424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97492" y="2242292"/>
            <a:ext cx="1580276" cy="1143046"/>
          </a:xfrm>
          <a:prstGeom prst="rect">
            <a:avLst/>
          </a:prstGeom>
          <a:solidFill>
            <a:srgbClr val="FFFFFF"/>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6" name="直线连接符 5"/>
          <p:cNvCxnSpPr/>
          <p:nvPr/>
        </p:nvCxnSpPr>
        <p:spPr>
          <a:xfrm>
            <a:off x="1197491" y="2514469"/>
            <a:ext cx="15802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 name="直线连接符 6"/>
          <p:cNvCxnSpPr/>
          <p:nvPr/>
        </p:nvCxnSpPr>
        <p:spPr>
          <a:xfrm>
            <a:off x="1205399" y="3099684"/>
            <a:ext cx="155587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 name="直线连接符 7"/>
          <p:cNvCxnSpPr/>
          <p:nvPr/>
        </p:nvCxnSpPr>
        <p:spPr>
          <a:xfrm>
            <a:off x="1201770" y="2798835"/>
            <a:ext cx="158027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4" name="文本框 13"/>
          <p:cNvSpPr txBox="1"/>
          <p:nvPr/>
        </p:nvSpPr>
        <p:spPr>
          <a:xfrm>
            <a:off x="1620044" y="3330199"/>
            <a:ext cx="695776" cy="400110"/>
          </a:xfrm>
          <a:prstGeom prst="rect">
            <a:avLst/>
          </a:prstGeom>
          <a:noFill/>
        </p:spPr>
        <p:txBody>
          <a:bodyPr wrap="square" rtlCol="0">
            <a:spAutoFit/>
          </a:bodyPr>
          <a:lstStyle/>
          <a:p>
            <a:r>
              <a:rPr kumimoji="1" lang="en-US" altLang="zh-CN" sz="2000" dirty="0"/>
              <a:t>Bank</a:t>
            </a:r>
            <a:endParaRPr kumimoji="1" lang="zh-CN" altLang="en-US" sz="2000" dirty="0"/>
          </a:p>
        </p:txBody>
      </p:sp>
      <p:sp>
        <p:nvSpPr>
          <p:cNvPr id="36" name="矩形 35"/>
          <p:cNvSpPr/>
          <p:nvPr/>
        </p:nvSpPr>
        <p:spPr>
          <a:xfrm>
            <a:off x="1205399" y="1867663"/>
            <a:ext cx="1576648" cy="2751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8" name="圆角矩形 47"/>
          <p:cNvSpPr/>
          <p:nvPr/>
        </p:nvSpPr>
        <p:spPr>
          <a:xfrm>
            <a:off x="3018228" y="2567846"/>
            <a:ext cx="317500" cy="264312"/>
          </a:xfrm>
          <a:prstGeom prst="round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0" name="圆角矩形 49"/>
          <p:cNvSpPr/>
          <p:nvPr/>
        </p:nvSpPr>
        <p:spPr>
          <a:xfrm>
            <a:off x="3562210" y="2567846"/>
            <a:ext cx="317500" cy="264312"/>
          </a:xfrm>
          <a:prstGeom prst="roundRect">
            <a:avLst/>
          </a:prstGeom>
          <a:solidFill>
            <a:srgbClr val="0080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9" name="圆角矩形 58"/>
          <p:cNvSpPr/>
          <p:nvPr/>
        </p:nvSpPr>
        <p:spPr>
          <a:xfrm>
            <a:off x="1208881" y="2256502"/>
            <a:ext cx="1555874" cy="247384"/>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61" name="圆角矩形 60"/>
          <p:cNvSpPr/>
          <p:nvPr/>
        </p:nvSpPr>
        <p:spPr>
          <a:xfrm>
            <a:off x="1208881" y="2830584"/>
            <a:ext cx="1555874" cy="247384"/>
          </a:xfrm>
          <a:prstGeom prst="round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62" name="圆角矩形 61"/>
          <p:cNvSpPr/>
          <p:nvPr/>
        </p:nvSpPr>
        <p:spPr>
          <a:xfrm>
            <a:off x="4123128" y="2573005"/>
            <a:ext cx="317500" cy="264312"/>
          </a:xfrm>
          <a:prstGeom prst="round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3" name="圆角矩形 62"/>
          <p:cNvSpPr/>
          <p:nvPr/>
        </p:nvSpPr>
        <p:spPr>
          <a:xfrm>
            <a:off x="1209679" y="2256502"/>
            <a:ext cx="1555874" cy="247384"/>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7" name="矩形 16"/>
          <p:cNvSpPr/>
          <p:nvPr/>
        </p:nvSpPr>
        <p:spPr>
          <a:xfrm>
            <a:off x="0" y="1177753"/>
            <a:ext cx="9138597" cy="616836"/>
          </a:xfrm>
          <a:prstGeom prst="rect">
            <a:avLst/>
          </a:prstGeom>
        </p:spPr>
        <p:txBody>
          <a:bodyPr wrap="square">
            <a:spAutoFit/>
          </a:bodyPr>
          <a:lstStyle/>
          <a:p>
            <a:pPr>
              <a:lnSpc>
                <a:spcPts val="4140"/>
              </a:lnSpc>
            </a:pPr>
            <a:r>
              <a:rPr lang="en-US" altLang="zh-CN" sz="2400" b="1" dirty="0"/>
              <a:t>   </a:t>
            </a:r>
            <a:r>
              <a:rPr lang="en-US" altLang="zh-CN" sz="2800" b="1" dirty="0"/>
              <a:t> </a:t>
            </a:r>
            <a:r>
              <a:rPr lang="en-US" altLang="zh-CN" sz="3200" b="1" dirty="0"/>
              <a:t>  </a:t>
            </a:r>
            <a:r>
              <a:rPr lang="en-US" altLang="zh-CN" sz="3200" b="1" u="sng" dirty="0"/>
              <a:t>Row-Buffer Conflicts </a:t>
            </a:r>
          </a:p>
        </p:txBody>
      </p:sp>
      <p:sp>
        <p:nvSpPr>
          <p:cNvPr id="64" name="TextBox 17"/>
          <p:cNvSpPr txBox="1"/>
          <p:nvPr/>
        </p:nvSpPr>
        <p:spPr>
          <a:xfrm>
            <a:off x="3783488" y="2176074"/>
            <a:ext cx="4495799" cy="895344"/>
          </a:xfrm>
          <a:prstGeom prst="rect">
            <a:avLst/>
          </a:prstGeom>
          <a:noFill/>
        </p:spPr>
        <p:txBody>
          <a:bodyPr wrap="square" rtlCol="0" anchor="ctr">
            <a:noAutofit/>
          </a:bodyPr>
          <a:lstStyle/>
          <a:p>
            <a:pPr>
              <a:lnSpc>
                <a:spcPct val="85000"/>
              </a:lnSpc>
            </a:pPr>
            <a:r>
              <a:rPr lang="en-US" sz="2800" b="1" i="1" dirty="0">
                <a:solidFill>
                  <a:srgbClr val="FF0000"/>
                </a:solidFill>
              </a:rPr>
              <a:t>2 times Thrashing of Row 1</a:t>
            </a:r>
            <a:r>
              <a:rPr lang="en-US" sz="2800" i="1" dirty="0">
                <a:solidFill>
                  <a:srgbClr val="FF0000"/>
                </a:solidFill>
              </a:rPr>
              <a:t>: </a:t>
            </a:r>
            <a:br>
              <a:rPr lang="en-US" sz="2800" i="1" dirty="0">
                <a:solidFill>
                  <a:srgbClr val="FF0000"/>
                </a:solidFill>
              </a:rPr>
            </a:br>
            <a:r>
              <a:rPr lang="en-US" sz="2800" b="1" i="1" dirty="0">
                <a:solidFill>
                  <a:srgbClr val="FF0000"/>
                </a:solidFill>
              </a:rPr>
              <a:t>increases latency</a:t>
            </a:r>
          </a:p>
        </p:txBody>
      </p:sp>
      <p:sp>
        <p:nvSpPr>
          <p:cNvPr id="19" name="文本框 18"/>
          <p:cNvSpPr txBox="1"/>
          <p:nvPr/>
        </p:nvSpPr>
        <p:spPr>
          <a:xfrm>
            <a:off x="1355367" y="1806742"/>
            <a:ext cx="1261863" cy="369332"/>
          </a:xfrm>
          <a:prstGeom prst="rect">
            <a:avLst/>
          </a:prstGeom>
          <a:noFill/>
        </p:spPr>
        <p:txBody>
          <a:bodyPr wrap="square" rtlCol="0">
            <a:spAutoFit/>
          </a:bodyPr>
          <a:lstStyle/>
          <a:p>
            <a:r>
              <a:rPr kumimoji="1" lang="en-US" altLang="zh-CN" dirty="0"/>
              <a:t>Row-Buffer</a:t>
            </a:r>
            <a:endParaRPr kumimoji="1" lang="zh-CN" altLang="en-US" dirty="0"/>
          </a:p>
        </p:txBody>
      </p:sp>
      <p:sp>
        <p:nvSpPr>
          <p:cNvPr id="3" name="文本框 2"/>
          <p:cNvSpPr txBox="1"/>
          <p:nvPr/>
        </p:nvSpPr>
        <p:spPr>
          <a:xfrm>
            <a:off x="0" y="3795407"/>
            <a:ext cx="9183354" cy="446276"/>
          </a:xfrm>
          <a:prstGeom prst="rect">
            <a:avLst/>
          </a:prstGeom>
          <a:noFill/>
        </p:spPr>
        <p:txBody>
          <a:bodyPr wrap="square" rtlCol="0">
            <a:spAutoFit/>
          </a:bodyPr>
          <a:lstStyle/>
          <a:p>
            <a:r>
              <a:rPr kumimoji="1" lang="en-US" altLang="zh-CN" sz="2300" b="1" dirty="0"/>
              <a:t>Memory Latency = N*</a:t>
            </a:r>
            <a:r>
              <a:rPr kumimoji="1" lang="en-US" altLang="zh-CN" sz="2300" b="1" dirty="0" err="1"/>
              <a:t>tRC</a:t>
            </a:r>
            <a:r>
              <a:rPr kumimoji="1" lang="en-US" altLang="zh-CN" sz="2300" b="1" dirty="0"/>
              <a:t> (Caused by Row-Buffer Thrashing) + I/O Latency</a:t>
            </a:r>
            <a:endParaRPr kumimoji="1" lang="zh-CN" altLang="en-US" sz="2300" b="1" dirty="0"/>
          </a:p>
        </p:txBody>
      </p:sp>
      <p:cxnSp>
        <p:nvCxnSpPr>
          <p:cNvPr id="9" name="直线箭头连接符 8"/>
          <p:cNvCxnSpPr/>
          <p:nvPr/>
        </p:nvCxnSpPr>
        <p:spPr>
          <a:xfrm>
            <a:off x="496451" y="2384324"/>
            <a:ext cx="580884" cy="0"/>
          </a:xfrm>
          <a:prstGeom prst="straightConnector1">
            <a:avLst/>
          </a:prstGeom>
          <a:ln w="412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直线连接符 10"/>
          <p:cNvCxnSpPr/>
          <p:nvPr/>
        </p:nvCxnSpPr>
        <p:spPr>
          <a:xfrm>
            <a:off x="2404812" y="4260867"/>
            <a:ext cx="492274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1" name="图片 20" descr="Macintosh HD:Users:liulei:Desktop:未命名.tiff"/>
          <p:cNvPicPr/>
          <p:nvPr/>
        </p:nvPicPr>
        <p:blipFill>
          <a:blip r:embed="rId3">
            <a:extLst>
              <a:ext uri="{28A0092B-C50C-407E-A947-70E740481C1C}">
                <a14:useLocalDpi xmlns:a14="http://schemas.microsoft.com/office/drawing/2010/main" val="0"/>
              </a:ext>
            </a:extLst>
          </a:blip>
          <a:srcRect/>
          <a:stretch>
            <a:fillRect/>
          </a:stretch>
        </p:blipFill>
        <p:spPr bwMode="auto">
          <a:xfrm>
            <a:off x="558411" y="4383575"/>
            <a:ext cx="8051944" cy="1741804"/>
          </a:xfrm>
          <a:prstGeom prst="rect">
            <a:avLst/>
          </a:prstGeom>
          <a:noFill/>
          <a:ln>
            <a:noFill/>
          </a:ln>
          <a:extLst>
            <a:ext uri="{FAA26D3D-D897-4be2-8F04-BA451C77F1D7}">
              <ma14:placeholderFlag xmlns="" xmlns:ma14="http://schemas.microsoft.com/office/mac/drawingml/2011/main"/>
            </a:ext>
          </a:extLst>
        </p:spPr>
      </p:pic>
      <p:sp>
        <p:nvSpPr>
          <p:cNvPr id="22" name="矩形 21"/>
          <p:cNvSpPr/>
          <p:nvPr/>
        </p:nvSpPr>
        <p:spPr>
          <a:xfrm>
            <a:off x="2421680" y="4374570"/>
            <a:ext cx="6188675" cy="1741804"/>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4" name="标题 1"/>
          <p:cNvSpPr>
            <a:spLocks noGrp="1"/>
          </p:cNvSpPr>
          <p:nvPr>
            <p:ph type="title"/>
          </p:nvPr>
        </p:nvSpPr>
        <p:spPr>
          <a:xfrm>
            <a:off x="-1" y="22479"/>
            <a:ext cx="9138596" cy="1143000"/>
          </a:xfrm>
        </p:spPr>
        <p:txBody>
          <a:bodyPr>
            <a:normAutofit fontScale="90000"/>
          </a:bodyPr>
          <a:lstStyle/>
          <a:p>
            <a:r>
              <a:rPr kumimoji="1" lang="en-US" altLang="zh-CN" b="1" dirty="0"/>
              <a:t>Interferences on DRAM Banks</a:t>
            </a:r>
            <a:br>
              <a:rPr kumimoji="1" lang="en-US" altLang="zh-CN" b="1" dirty="0"/>
            </a:br>
            <a:r>
              <a:rPr kumimoji="1" lang="en-US" altLang="zh-CN" sz="4000" dirty="0">
                <a:solidFill>
                  <a:srgbClr val="0070C0"/>
                </a:solidFill>
              </a:rPr>
              <a:t>Threads suffer from Row-Buffer Conflicts</a:t>
            </a:r>
            <a:endParaRPr kumimoji="1" lang="zh-CN" altLang="en-US" sz="4000" dirty="0">
              <a:solidFill>
                <a:srgbClr val="0070C0"/>
              </a:solidFill>
            </a:endParaRPr>
          </a:p>
        </p:txBody>
      </p:sp>
      <p:sp>
        <p:nvSpPr>
          <p:cNvPr id="23" name="矩形 22">
            <a:extLst>
              <a:ext uri="{FF2B5EF4-FFF2-40B4-BE49-F238E27FC236}">
                <a16:creationId xmlns:a16="http://schemas.microsoft.com/office/drawing/2014/main" id="{FFD122C8-1E34-4943-A743-17F764590505}"/>
              </a:ext>
            </a:extLst>
          </p:cNvPr>
          <p:cNvSpPr/>
          <p:nvPr/>
        </p:nvSpPr>
        <p:spPr>
          <a:xfrm>
            <a:off x="-1" y="6204308"/>
            <a:ext cx="9138597" cy="567912"/>
          </a:xfrm>
          <a:prstGeom prst="rect">
            <a:avLst/>
          </a:prstGeom>
        </p:spPr>
        <p:txBody>
          <a:bodyPr wrap="square">
            <a:spAutoFit/>
          </a:bodyPr>
          <a:lstStyle/>
          <a:p>
            <a:pPr algn="ctr">
              <a:lnSpc>
                <a:spcPts val="4140"/>
              </a:lnSpc>
            </a:pPr>
            <a:r>
              <a:rPr lang="en-US" altLang="zh-CN" sz="2400" b="1" dirty="0">
                <a:solidFill>
                  <a:srgbClr val="0070C0"/>
                </a:solidFill>
              </a:rPr>
              <a:t>Row-Buffer Conflicts might limit the bandwidth utilization </a:t>
            </a:r>
            <a:r>
              <a:rPr lang="en-US" altLang="zh-CN" sz="2400" b="1" u="sng" dirty="0">
                <a:solidFill>
                  <a:srgbClr val="0070C0"/>
                </a:solidFill>
              </a:rPr>
              <a:t> </a:t>
            </a:r>
          </a:p>
        </p:txBody>
      </p:sp>
    </p:spTree>
    <p:extLst>
      <p:ext uri="{BB962C8B-B14F-4D97-AF65-F5344CB8AC3E}">
        <p14:creationId xmlns:p14="http://schemas.microsoft.com/office/powerpoint/2010/main" val="192435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684 -0.00024 C 0.01684 4.81481E-6 -0.05677 -0.02385 -0.13021 -0.04676 " pathEditMode="relative" rAng="0" ptsTypes="aA">
                                      <p:cBhvr>
                                        <p:cTn id="6" dur="1000" fill="hold"/>
                                        <p:tgtEl>
                                          <p:spTgt spid="48"/>
                                        </p:tgtEl>
                                        <p:attrNameLst>
                                          <p:attrName>ppt_x</p:attrName>
                                          <p:attrName>ppt_y</p:attrName>
                                        </p:attrNameLst>
                                      </p:cBhvr>
                                      <p:rCtr x="-7361" y="-2338"/>
                                    </p:animMotion>
                                  </p:childTnLst>
                                </p:cTn>
                              </p:par>
                            </p:childTnLst>
                          </p:cTn>
                        </p:par>
                        <p:par>
                          <p:cTn id="7" fill="hold">
                            <p:stCondLst>
                              <p:cond delay="1000"/>
                            </p:stCondLst>
                            <p:childTnLst>
                              <p:par>
                                <p:cTn id="8" presetID="1" presetClass="entr" presetSubtype="0" fill="hold" grpId="1"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par>
                          <p:cTn id="10" fill="hold">
                            <p:stCondLst>
                              <p:cond delay="1000"/>
                            </p:stCondLst>
                            <p:childTnLst>
                              <p:par>
                                <p:cTn id="11" presetID="0" presetClass="path" presetSubtype="0" accel="50000" decel="50000" fill="hold" grpId="0" nodeType="afterEffect">
                                  <p:stCondLst>
                                    <p:cond delay="0"/>
                                  </p:stCondLst>
                                  <p:childTnLst>
                                    <p:animMotion origin="layout" path="M 6.11111E-6 -1.11111E-6 C 6.11111E-6 -1.11111E-6 6.11111E-6 -0.02708 6.11111E-6 -0.05393 " pathEditMode="relative" ptsTypes="aA">
                                      <p:cBhvr>
                                        <p:cTn id="12" dur="1000" fill="hold"/>
                                        <p:tgtEl>
                                          <p:spTgt spid="59"/>
                                        </p:tgtEl>
                                        <p:attrNameLst>
                                          <p:attrName>ppt_x</p:attrName>
                                          <p:attrName>ppt_y</p:attrName>
                                        </p:attrNameLst>
                                      </p:cBhvr>
                                    </p:animMotion>
                                  </p:childTnLst>
                                </p:cTn>
                              </p:par>
                              <p:par>
                                <p:cTn id="13" presetID="1" presetClass="exit" presetSubtype="0" fill="hold" grpId="1" nodeType="withEffect">
                                  <p:stCondLst>
                                    <p:cond delay="0"/>
                                  </p:stCondLst>
                                  <p:childTnLst>
                                    <p:set>
                                      <p:cBhvr>
                                        <p:cTn id="14" dur="1" fill="hold">
                                          <p:stCondLst>
                                            <p:cond delay="0"/>
                                          </p:stCondLst>
                                        </p:cTn>
                                        <p:tgtEl>
                                          <p:spTgt spid="48"/>
                                        </p:tgtEl>
                                        <p:attrNameLst>
                                          <p:attrName>style.visibility</p:attrName>
                                        </p:attrNameLst>
                                      </p:cBhvr>
                                      <p:to>
                                        <p:strVal val="hidden"/>
                                      </p:to>
                                    </p:set>
                                  </p:childTnLst>
                                </p:cTn>
                              </p:par>
                            </p:childTnLst>
                          </p:cTn>
                        </p:par>
                        <p:par>
                          <p:cTn id="15" fill="hold">
                            <p:stCondLst>
                              <p:cond delay="2000"/>
                            </p:stCondLst>
                            <p:childTnLst>
                              <p:par>
                                <p:cTn id="16" presetID="0" presetClass="path" presetSubtype="0" accel="50000" decel="50000" fill="hold" grpId="0" nodeType="afterEffect">
                                  <p:stCondLst>
                                    <p:cond delay="0"/>
                                  </p:stCondLst>
                                  <p:childTnLst>
                                    <p:animMotion origin="layout" path="M 5E-6 -3.7037E-6 C 5E-6 -3.7037E-6 -0.0717 0.01829 -0.14323 0.03704 " pathEditMode="relative" rAng="0" ptsTypes="aA">
                                      <p:cBhvr>
                                        <p:cTn id="17" dur="1000" fill="hold"/>
                                        <p:tgtEl>
                                          <p:spTgt spid="50"/>
                                        </p:tgtEl>
                                        <p:attrNameLst>
                                          <p:attrName>ppt_x</p:attrName>
                                          <p:attrName>ppt_y</p:attrName>
                                        </p:attrNameLst>
                                      </p:cBhvr>
                                      <p:rCtr x="-7170" y="1852"/>
                                    </p:animMotion>
                                  </p:childTnLst>
                                </p:cTn>
                              </p:par>
                            </p:childTnLst>
                          </p:cTn>
                        </p:par>
                        <p:par>
                          <p:cTn id="18" fill="hold">
                            <p:stCondLst>
                              <p:cond delay="3000"/>
                            </p:stCondLst>
                            <p:childTnLst>
                              <p:par>
                                <p:cTn id="19" presetID="1" presetClass="entr" presetSubtype="0" fill="hold" grpId="0" nodeType="afterEffect">
                                  <p:stCondLst>
                                    <p:cond delay="0"/>
                                  </p:stCondLst>
                                  <p:childTnLst>
                                    <p:set>
                                      <p:cBhvr>
                                        <p:cTn id="20" dur="1" fill="hold">
                                          <p:stCondLst>
                                            <p:cond delay="9"/>
                                          </p:stCondLst>
                                        </p:cTn>
                                        <p:tgtEl>
                                          <p:spTgt spid="61"/>
                                        </p:tgtEl>
                                        <p:attrNameLst>
                                          <p:attrName>style.visibility</p:attrName>
                                        </p:attrNameLst>
                                      </p:cBhvr>
                                      <p:to>
                                        <p:strVal val="visible"/>
                                      </p:to>
                                    </p:set>
                                  </p:childTnLst>
                                </p:cTn>
                              </p:par>
                            </p:childTnLst>
                          </p:cTn>
                        </p:par>
                        <p:par>
                          <p:cTn id="21" fill="hold">
                            <p:stCondLst>
                              <p:cond delay="3010"/>
                            </p:stCondLst>
                            <p:childTnLst>
                              <p:par>
                                <p:cTn id="22" presetID="0" presetClass="path" presetSubtype="0" accel="50000" decel="50000" fill="hold" grpId="1" nodeType="afterEffect">
                                  <p:stCondLst>
                                    <p:cond delay="0"/>
                                  </p:stCondLst>
                                  <p:childTnLst>
                                    <p:animMotion origin="layout" path="M 0 0 C 0 0 0 -0.06875 0 -0.1375 " pathEditMode="relative" ptsTypes="aA">
                                      <p:cBhvr>
                                        <p:cTn id="23" dur="1000" fill="hold"/>
                                        <p:tgtEl>
                                          <p:spTgt spid="61"/>
                                        </p:tgtEl>
                                        <p:attrNameLst>
                                          <p:attrName>ppt_x</p:attrName>
                                          <p:attrName>ppt_y</p:attrName>
                                        </p:attrNameLst>
                                      </p:cBhvr>
                                    </p:animMotion>
                                  </p:childTnLst>
                                </p:cTn>
                              </p:par>
                              <p:par>
                                <p:cTn id="24" presetID="1" presetClass="exit" presetSubtype="0" fill="hold" grpId="1" nodeType="withEffect">
                                  <p:stCondLst>
                                    <p:cond delay="0"/>
                                  </p:stCondLst>
                                  <p:childTnLst>
                                    <p:set>
                                      <p:cBhvr>
                                        <p:cTn id="25" dur="1" fill="hold">
                                          <p:stCondLst>
                                            <p:cond delay="0"/>
                                          </p:stCondLst>
                                        </p:cTn>
                                        <p:tgtEl>
                                          <p:spTgt spid="50"/>
                                        </p:tgtEl>
                                        <p:attrNameLst>
                                          <p:attrName>style.visibility</p:attrName>
                                        </p:attrNameLst>
                                      </p:cBhvr>
                                      <p:to>
                                        <p:strVal val="hidden"/>
                                      </p:to>
                                    </p:set>
                                  </p:childTnLst>
                                </p:cTn>
                              </p:par>
                            </p:childTnLst>
                          </p:cTn>
                        </p:par>
                        <p:par>
                          <p:cTn id="26" fill="hold">
                            <p:stCondLst>
                              <p:cond delay="4010"/>
                            </p:stCondLst>
                            <p:childTnLst>
                              <p:par>
                                <p:cTn id="27" presetID="0" presetClass="path" presetSubtype="0" accel="50000" decel="50000" fill="hold" grpId="0" nodeType="afterEffect">
                                  <p:stCondLst>
                                    <p:cond delay="0"/>
                                  </p:stCondLst>
                                  <p:childTnLst>
                                    <p:animMotion origin="layout" path="M -0.00034 -0.00093 C -0.00034 -0.0007 -0.16059 -0.02408 -0.32083 -0.04722 " pathEditMode="relative" rAng="0" ptsTypes="aA">
                                      <p:cBhvr>
                                        <p:cTn id="28" dur="1000" fill="hold"/>
                                        <p:tgtEl>
                                          <p:spTgt spid="62"/>
                                        </p:tgtEl>
                                        <p:attrNameLst>
                                          <p:attrName>ppt_x</p:attrName>
                                          <p:attrName>ppt_y</p:attrName>
                                        </p:attrNameLst>
                                      </p:cBhvr>
                                      <p:rCtr x="-16024" y="-2315"/>
                                    </p:animMotion>
                                  </p:childTnLst>
                                </p:cTn>
                              </p:par>
                            </p:childTnLst>
                          </p:cTn>
                        </p:par>
                        <p:par>
                          <p:cTn id="29" fill="hold">
                            <p:stCondLst>
                              <p:cond delay="5010"/>
                            </p:stCondLst>
                            <p:childTnLst>
                              <p:par>
                                <p:cTn id="30" presetID="1" presetClass="entr" presetSubtype="0" fill="hold" grpId="1" nodeType="afterEffect">
                                  <p:stCondLst>
                                    <p:cond delay="0"/>
                                  </p:stCondLst>
                                  <p:childTnLst>
                                    <p:set>
                                      <p:cBhvr>
                                        <p:cTn id="31" dur="1" fill="hold">
                                          <p:stCondLst>
                                            <p:cond delay="0"/>
                                          </p:stCondLst>
                                        </p:cTn>
                                        <p:tgtEl>
                                          <p:spTgt spid="63"/>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999"/>
                                          </p:stCondLst>
                                        </p:cTn>
                                        <p:tgtEl>
                                          <p:spTgt spid="62"/>
                                        </p:tgtEl>
                                        <p:attrNameLst>
                                          <p:attrName>style.visibility</p:attrName>
                                        </p:attrNameLst>
                                      </p:cBhvr>
                                      <p:to>
                                        <p:strVal val="hidden"/>
                                      </p:to>
                                    </p:set>
                                  </p:childTnLst>
                                </p:cTn>
                              </p:par>
                            </p:childTnLst>
                          </p:cTn>
                        </p:par>
                        <p:par>
                          <p:cTn id="34" fill="hold">
                            <p:stCondLst>
                              <p:cond delay="6010"/>
                            </p:stCondLst>
                            <p:childTnLst>
                              <p:par>
                                <p:cTn id="35" presetID="0" presetClass="path" presetSubtype="0" accel="50000" decel="50000" fill="hold" grpId="0" nodeType="afterEffect">
                                  <p:stCondLst>
                                    <p:cond delay="0"/>
                                  </p:stCondLst>
                                  <p:childTnLst>
                                    <p:animMotion origin="layout" path="M 6.11111E-6 -1.11111E-6 C 6.11111E-6 -1.11111E-6 6.11111E-6 -0.02708 6.11111E-6 -0.05393 " pathEditMode="relative" ptsTypes="aA">
                                      <p:cBhvr>
                                        <p:cTn id="36" dur="500" fill="hold"/>
                                        <p:tgtEl>
                                          <p:spTgt spid="63"/>
                                        </p:tgtEl>
                                        <p:attrNameLst>
                                          <p:attrName>ppt_x</p:attrName>
                                          <p:attrName>ppt_y</p:attrName>
                                        </p:attrNameLst>
                                      </p:cBhvr>
                                    </p:animMotion>
                                  </p:childTnLst>
                                </p:cTn>
                              </p:par>
                            </p:childTnLst>
                          </p:cTn>
                        </p:par>
                        <p:par>
                          <p:cTn id="37" fill="hold">
                            <p:stCondLst>
                              <p:cond delay="6510"/>
                            </p:stCondLst>
                            <p:childTnLst>
                              <p:par>
                                <p:cTn id="38" presetID="1" presetClass="entr" presetSubtype="0" fill="hold" grpId="0" nodeType="afterEffect">
                                  <p:stCondLst>
                                    <p:cond delay="0"/>
                                  </p:stCondLst>
                                  <p:childTnLst>
                                    <p:set>
                                      <p:cBhvr>
                                        <p:cTn id="39" dur="1" fill="hold">
                                          <p:stCondLst>
                                            <p:cond delay="0"/>
                                          </p:stCondLst>
                                        </p:cTn>
                                        <p:tgtEl>
                                          <p:spTgt spid="6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0" grpId="0" animBg="1"/>
      <p:bldP spid="50" grpId="1" animBg="1"/>
      <p:bldP spid="59" grpId="0" animBg="1"/>
      <p:bldP spid="59" grpId="1" animBg="1"/>
      <p:bldP spid="61" grpId="0" animBg="1"/>
      <p:bldP spid="61" grpId="1" animBg="1"/>
      <p:bldP spid="62" grpId="0" animBg="1"/>
      <p:bldP spid="62" grpId="1" animBg="1"/>
      <p:bldP spid="63" grpId="0" animBg="1"/>
      <p:bldP spid="63" grpId="1" animBg="1"/>
      <p:bldP spid="64"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normAutofit fontScale="90000"/>
          </a:bodyPr>
          <a:lstStyle/>
          <a:p>
            <a:r>
              <a:rPr kumimoji="1" lang="en-US" altLang="zh-CN" b="1" dirty="0"/>
              <a:t>The Performance Lost</a:t>
            </a:r>
            <a:br>
              <a:rPr kumimoji="1" lang="en-US" altLang="zh-CN" b="1" dirty="0"/>
            </a:br>
            <a:r>
              <a:rPr kumimoji="1" lang="en-US" altLang="zh-CN" dirty="0"/>
              <a:t>                      </a:t>
            </a:r>
            <a:r>
              <a:rPr kumimoji="1" lang="en-US" altLang="zh-CN" sz="3600" dirty="0"/>
              <a:t>-- Caused by Inter-thread Interferences</a:t>
            </a:r>
            <a:endParaRPr kumimoji="1" lang="zh-CN" altLang="en-US" sz="3600" dirty="0"/>
          </a:p>
        </p:txBody>
      </p:sp>
      <p:sp>
        <p:nvSpPr>
          <p:cNvPr id="4" name="Content Placeholder 2"/>
          <p:cNvSpPr>
            <a:spLocks noGrp="1"/>
          </p:cNvSpPr>
          <p:nvPr>
            <p:ph idx="1"/>
          </p:nvPr>
        </p:nvSpPr>
        <p:spPr>
          <a:xfrm>
            <a:off x="457200" y="1862514"/>
            <a:ext cx="8229600" cy="3549335"/>
          </a:xfrm>
        </p:spPr>
        <p:txBody>
          <a:bodyPr/>
          <a:lstStyle/>
          <a:p>
            <a:r>
              <a:rPr lang="en-US" dirty="0">
                <a:latin typeface="Calibri" charset="0"/>
                <a:ea typeface="宋体" charset="0"/>
              </a:rPr>
              <a:t>Shared cache</a:t>
            </a:r>
            <a:r>
              <a:rPr lang="en-US" baseline="30000" dirty="0">
                <a:latin typeface="Calibri" charset="0"/>
                <a:ea typeface="宋体" charset="0"/>
              </a:rPr>
              <a:t>[Zhuravlev+,ASPLOS10]</a:t>
            </a:r>
            <a:endParaRPr lang="en-US" sz="2400" baseline="30000" dirty="0">
              <a:latin typeface="Calibri" charset="0"/>
              <a:ea typeface="宋体" charset="0"/>
            </a:endParaRPr>
          </a:p>
          <a:p>
            <a:pPr lvl="1"/>
            <a:r>
              <a:rPr lang="en-US" dirty="0">
                <a:solidFill>
                  <a:srgbClr val="FF0000"/>
                </a:solidFill>
                <a:latin typeface="Calibri" charset="0"/>
                <a:ea typeface="宋体" charset="0"/>
              </a:rPr>
              <a:t>50%</a:t>
            </a:r>
            <a:r>
              <a:rPr lang="en-US" dirty="0">
                <a:latin typeface="Calibri" charset="0"/>
                <a:ea typeface="宋体" charset="0"/>
              </a:rPr>
              <a:t> performance degradation</a:t>
            </a:r>
          </a:p>
          <a:p>
            <a:pPr marL="0" indent="0">
              <a:buNone/>
            </a:pPr>
            <a:endParaRPr lang="en-US" sz="1400" dirty="0">
              <a:latin typeface="Calibri" charset="0"/>
              <a:ea typeface="宋体" charset="0"/>
            </a:endParaRPr>
          </a:p>
          <a:p>
            <a:r>
              <a:rPr lang="en-US" dirty="0">
                <a:latin typeface="Calibri" charset="0"/>
                <a:ea typeface="宋体" charset="0"/>
              </a:rPr>
              <a:t>Shared DRAM</a:t>
            </a:r>
            <a:r>
              <a:rPr lang="en-US" baseline="30000" dirty="0">
                <a:latin typeface="Calibri" charset="0"/>
                <a:ea typeface="宋体" charset="0"/>
              </a:rPr>
              <a:t>[Moscibroda+,Security06, </a:t>
            </a:r>
            <a:r>
              <a:rPr lang="en-US" baseline="30000" dirty="0" err="1">
                <a:latin typeface="Calibri" charset="0"/>
                <a:ea typeface="宋体" charset="0"/>
              </a:rPr>
              <a:t>Onur</a:t>
            </a:r>
            <a:r>
              <a:rPr lang="en-US" baseline="30000" dirty="0">
                <a:latin typeface="Calibri" charset="0"/>
                <a:ea typeface="宋体" charset="0"/>
              </a:rPr>
              <a:t>]</a:t>
            </a:r>
          </a:p>
          <a:p>
            <a:pPr lvl="1"/>
            <a:r>
              <a:rPr lang="en-US" dirty="0">
                <a:latin typeface="Calibri" charset="0"/>
                <a:ea typeface="宋体" charset="0"/>
              </a:rPr>
              <a:t>Unfair: </a:t>
            </a:r>
            <a:r>
              <a:rPr lang="en-US" dirty="0">
                <a:solidFill>
                  <a:srgbClr val="FF0000"/>
                </a:solidFill>
                <a:latin typeface="Calibri" charset="0"/>
                <a:ea typeface="宋体" charset="0"/>
              </a:rPr>
              <a:t>1.09x </a:t>
            </a:r>
            <a:r>
              <a:rPr lang="en-US" dirty="0" err="1">
                <a:solidFill>
                  <a:srgbClr val="FF0000"/>
                </a:solidFill>
                <a:latin typeface="Calibri" charset="0"/>
                <a:ea typeface="宋体" charset="0"/>
              </a:rPr>
              <a:t>v.s</a:t>
            </a:r>
            <a:r>
              <a:rPr lang="en-US" dirty="0">
                <a:solidFill>
                  <a:srgbClr val="FF0000"/>
                </a:solidFill>
                <a:latin typeface="Calibri" charset="0"/>
                <a:ea typeface="宋体" charset="0"/>
              </a:rPr>
              <a:t>. 11.35x</a:t>
            </a:r>
            <a:r>
              <a:rPr lang="en-US" dirty="0">
                <a:latin typeface="Calibri" charset="0"/>
                <a:ea typeface="宋体" charset="0"/>
              </a:rPr>
              <a:t> </a:t>
            </a:r>
          </a:p>
          <a:p>
            <a:pPr lvl="1"/>
            <a:r>
              <a:rPr lang="en-US" dirty="0">
                <a:latin typeface="Calibri" charset="0"/>
                <a:ea typeface="宋体" charset="0"/>
              </a:rPr>
              <a:t>System slowdown: </a:t>
            </a:r>
            <a:r>
              <a:rPr lang="en-US" dirty="0">
                <a:solidFill>
                  <a:srgbClr val="FF0000"/>
                </a:solidFill>
                <a:latin typeface="Calibri" charset="0"/>
                <a:ea typeface="宋体" charset="0"/>
              </a:rPr>
              <a:t>2.9x </a:t>
            </a:r>
            <a:r>
              <a:rPr lang="en-US" altLang="zh-CN" dirty="0" err="1">
                <a:solidFill>
                  <a:srgbClr val="FF0000"/>
                </a:solidFill>
                <a:latin typeface="Calibri" charset="0"/>
                <a:ea typeface="宋体" charset="0"/>
              </a:rPr>
              <a:t>v.s</a:t>
            </a:r>
            <a:r>
              <a:rPr lang="en-US" altLang="zh-CN" dirty="0">
                <a:solidFill>
                  <a:srgbClr val="FF0000"/>
                </a:solidFill>
                <a:latin typeface="Calibri" charset="0"/>
                <a:ea typeface="宋体" charset="0"/>
              </a:rPr>
              <a:t>.</a:t>
            </a:r>
            <a:r>
              <a:rPr lang="en-US" dirty="0">
                <a:solidFill>
                  <a:srgbClr val="FF0000"/>
                </a:solidFill>
                <a:latin typeface="Calibri" charset="0"/>
                <a:ea typeface="宋体" charset="0"/>
              </a:rPr>
              <a:t> 6x</a:t>
            </a:r>
          </a:p>
          <a:p>
            <a:pPr marL="457200" lvl="1" indent="0">
              <a:buNone/>
            </a:pPr>
            <a:endParaRPr lang="en-US" dirty="0">
              <a:solidFill>
                <a:srgbClr val="FF0000"/>
              </a:solidFill>
              <a:latin typeface="Calibri" charset="0"/>
              <a:ea typeface="宋体" charset="0"/>
            </a:endParaRPr>
          </a:p>
          <a:p>
            <a:pPr marL="457200" lvl="1" indent="0">
              <a:buNone/>
            </a:pPr>
            <a:endParaRPr lang="en-US" dirty="0">
              <a:solidFill>
                <a:srgbClr val="FF0000"/>
              </a:solidFill>
              <a:latin typeface="Calibri" charset="0"/>
              <a:ea typeface="宋体" charset="0"/>
            </a:endParaRPr>
          </a:p>
        </p:txBody>
      </p:sp>
      <p:sp>
        <p:nvSpPr>
          <p:cNvPr id="6" name="文本框 5"/>
          <p:cNvSpPr txBox="1"/>
          <p:nvPr/>
        </p:nvSpPr>
        <p:spPr>
          <a:xfrm>
            <a:off x="0" y="4936341"/>
            <a:ext cx="9143999" cy="1785104"/>
          </a:xfrm>
          <a:prstGeom prst="rect">
            <a:avLst/>
          </a:prstGeom>
          <a:noFill/>
        </p:spPr>
        <p:txBody>
          <a:bodyPr wrap="square" rtlCol="0">
            <a:spAutoFit/>
          </a:bodyPr>
          <a:lstStyle/>
          <a:p>
            <a:pPr algn="ctr"/>
            <a:r>
              <a:rPr kumimoji="1" lang="en-US" altLang="zh-CN" sz="3000" dirty="0">
                <a:solidFill>
                  <a:srgbClr val="FF0000"/>
                </a:solidFill>
              </a:rPr>
              <a:t>Impact Overall System Performance and QoS Seriously! </a:t>
            </a:r>
          </a:p>
          <a:p>
            <a:pPr algn="ctr"/>
            <a:endParaRPr kumimoji="1" lang="en-US" altLang="zh-CN" sz="2000" dirty="0">
              <a:solidFill>
                <a:schemeClr val="accent1">
                  <a:lumMod val="75000"/>
                </a:schemeClr>
              </a:solidFill>
            </a:endParaRPr>
          </a:p>
          <a:p>
            <a:pPr algn="ctr"/>
            <a:r>
              <a:rPr kumimoji="1" lang="en-US" altLang="zh-CN" sz="3000" b="1" dirty="0">
                <a:solidFill>
                  <a:srgbClr val="0070C0"/>
                </a:solidFill>
              </a:rPr>
              <a:t>Our Solutions – Partition memory resources among threads, reducing DRAM bank-level memory conflicts.    </a:t>
            </a:r>
            <a:endParaRPr kumimoji="1" lang="zh-CN" altLang="en-US" sz="3000" b="1" dirty="0">
              <a:solidFill>
                <a:srgbClr val="0070C0"/>
              </a:solidFill>
            </a:endParaRPr>
          </a:p>
        </p:txBody>
      </p:sp>
    </p:spTree>
    <p:extLst>
      <p:ext uri="{BB962C8B-B14F-4D97-AF65-F5344CB8AC3E}">
        <p14:creationId xmlns:p14="http://schemas.microsoft.com/office/powerpoint/2010/main" val="1249565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3933" y="1752763"/>
            <a:ext cx="8692949" cy="584776"/>
          </a:xfrm>
          <a:prstGeom prst="rect">
            <a:avLst/>
          </a:prstGeom>
          <a:noFill/>
        </p:spPr>
        <p:txBody>
          <a:bodyPr wrap="square" rtlCol="0">
            <a:spAutoFit/>
          </a:bodyPr>
          <a:lstStyle/>
          <a:p>
            <a:pPr marL="457200" indent="-457200">
              <a:buFont typeface="Arial"/>
              <a:buChar char="•"/>
            </a:pPr>
            <a:r>
              <a:rPr kumimoji="1" lang="en-US" altLang="zh-CN" sz="3200" b="1" dirty="0"/>
              <a:t>Banks are partitioned into groups</a:t>
            </a:r>
            <a:endParaRPr kumimoji="1" lang="zh-CN" altLang="en-US" sz="3200" b="1" dirty="0"/>
          </a:p>
        </p:txBody>
      </p:sp>
      <p:sp>
        <p:nvSpPr>
          <p:cNvPr id="37" name="标题 1"/>
          <p:cNvSpPr txBox="1">
            <a:spLocks/>
          </p:cNvSpPr>
          <p:nvPr/>
        </p:nvSpPr>
        <p:spPr>
          <a:xfrm>
            <a:off x="496287" y="32959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b="1" dirty="0">
                <a:latin typeface="Calibri" charset="0"/>
                <a:ea typeface="宋体" charset="0"/>
              </a:rPr>
              <a:t>Partitioning Banks into Groups</a:t>
            </a:r>
            <a:endParaRPr lang="zh-CN" altLang="en-US" b="1" dirty="0">
              <a:latin typeface="Calibri" charset="0"/>
              <a:ea typeface="宋体" charset="0"/>
            </a:endParaRPr>
          </a:p>
        </p:txBody>
      </p:sp>
      <p:sp>
        <p:nvSpPr>
          <p:cNvPr id="39" name="圆角矩形 38"/>
          <p:cNvSpPr>
            <a:spLocks noChangeArrowheads="1"/>
          </p:cNvSpPr>
          <p:nvPr/>
        </p:nvSpPr>
        <p:spPr bwMode="auto">
          <a:xfrm>
            <a:off x="7349575" y="4010816"/>
            <a:ext cx="523438" cy="667140"/>
          </a:xfrm>
          <a:prstGeom prst="roundRect">
            <a:avLst>
              <a:gd name="adj" fmla="val 1315"/>
            </a:avLst>
          </a:prstGeom>
          <a:solidFill>
            <a:schemeClr val="accent3">
              <a:lumMod val="75000"/>
            </a:schemeClr>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0" name="圆角矩形 39"/>
          <p:cNvSpPr/>
          <p:nvPr/>
        </p:nvSpPr>
        <p:spPr bwMode="auto">
          <a:xfrm>
            <a:off x="7349575" y="3908761"/>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圆角矩形 40"/>
          <p:cNvSpPr>
            <a:spLocks noChangeArrowheads="1"/>
          </p:cNvSpPr>
          <p:nvPr/>
        </p:nvSpPr>
        <p:spPr bwMode="auto">
          <a:xfrm>
            <a:off x="1330059" y="3979330"/>
            <a:ext cx="523438" cy="667140"/>
          </a:xfrm>
          <a:prstGeom prst="roundRect">
            <a:avLst>
              <a:gd name="adj" fmla="val 1315"/>
            </a:avLst>
          </a:prstGeom>
          <a:solidFill>
            <a:schemeClr val="accent4">
              <a:lumMod val="75000"/>
            </a:schemeClr>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2" name="圆角矩形 41"/>
          <p:cNvSpPr/>
          <p:nvPr/>
        </p:nvSpPr>
        <p:spPr bwMode="auto">
          <a:xfrm>
            <a:off x="1330059" y="3877275"/>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圆角矩形 42"/>
          <p:cNvSpPr>
            <a:spLocks noChangeArrowheads="1"/>
          </p:cNvSpPr>
          <p:nvPr/>
        </p:nvSpPr>
        <p:spPr bwMode="auto">
          <a:xfrm>
            <a:off x="5356276" y="4010816"/>
            <a:ext cx="523438" cy="667140"/>
          </a:xfrm>
          <a:prstGeom prst="roundRect">
            <a:avLst>
              <a:gd name="adj" fmla="val 1315"/>
            </a:avLst>
          </a:prstGeom>
          <a:solidFill>
            <a:srgbClr val="C0504D"/>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4" name="圆角矩形 43"/>
          <p:cNvSpPr/>
          <p:nvPr/>
        </p:nvSpPr>
        <p:spPr bwMode="auto">
          <a:xfrm>
            <a:off x="5356276" y="3908761"/>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圆角矩形 44"/>
          <p:cNvSpPr>
            <a:spLocks noChangeArrowheads="1"/>
          </p:cNvSpPr>
          <p:nvPr/>
        </p:nvSpPr>
        <p:spPr bwMode="auto">
          <a:xfrm>
            <a:off x="6573060" y="4010816"/>
            <a:ext cx="523438" cy="667140"/>
          </a:xfrm>
          <a:prstGeom prst="roundRect">
            <a:avLst>
              <a:gd name="adj" fmla="val 1315"/>
            </a:avLst>
          </a:prstGeom>
          <a:solidFill>
            <a:srgbClr val="77933C"/>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6" name="圆角矩形 45"/>
          <p:cNvSpPr/>
          <p:nvPr/>
        </p:nvSpPr>
        <p:spPr bwMode="auto">
          <a:xfrm>
            <a:off x="6573060" y="3908761"/>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7" name="圆角矩形 46"/>
          <p:cNvSpPr>
            <a:spLocks noChangeArrowheads="1"/>
          </p:cNvSpPr>
          <p:nvPr/>
        </p:nvSpPr>
        <p:spPr bwMode="auto">
          <a:xfrm>
            <a:off x="2058715" y="3979330"/>
            <a:ext cx="523438" cy="667140"/>
          </a:xfrm>
          <a:prstGeom prst="roundRect">
            <a:avLst>
              <a:gd name="adj" fmla="val 1315"/>
            </a:avLst>
          </a:prstGeom>
          <a:solidFill>
            <a:srgbClr val="604A7B"/>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8" name="圆角矩形 47"/>
          <p:cNvSpPr/>
          <p:nvPr/>
        </p:nvSpPr>
        <p:spPr bwMode="auto">
          <a:xfrm>
            <a:off x="2058715" y="3877275"/>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9" name="圆角矩形 48"/>
          <p:cNvSpPr>
            <a:spLocks noChangeArrowheads="1"/>
          </p:cNvSpPr>
          <p:nvPr/>
        </p:nvSpPr>
        <p:spPr bwMode="auto">
          <a:xfrm>
            <a:off x="3938687" y="4008603"/>
            <a:ext cx="523438" cy="667140"/>
          </a:xfrm>
          <a:prstGeom prst="roundRect">
            <a:avLst>
              <a:gd name="adj" fmla="val 1315"/>
            </a:avLst>
          </a:prstGeom>
          <a:solidFill>
            <a:srgbClr val="C0504D"/>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50" name="圆角矩形 49"/>
          <p:cNvSpPr/>
          <p:nvPr/>
        </p:nvSpPr>
        <p:spPr bwMode="auto">
          <a:xfrm>
            <a:off x="3938687" y="3906548"/>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 name="圆角矩形 50"/>
          <p:cNvSpPr>
            <a:spLocks noChangeArrowheads="1"/>
          </p:cNvSpPr>
          <p:nvPr/>
        </p:nvSpPr>
        <p:spPr bwMode="auto">
          <a:xfrm>
            <a:off x="2765408" y="3993631"/>
            <a:ext cx="523438" cy="667140"/>
          </a:xfrm>
          <a:prstGeom prst="roundRect">
            <a:avLst>
              <a:gd name="adj" fmla="val 1315"/>
            </a:avLst>
          </a:prstGeom>
          <a:solidFill>
            <a:srgbClr val="604A7B"/>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52" name="圆角矩形 51"/>
          <p:cNvSpPr/>
          <p:nvPr/>
        </p:nvSpPr>
        <p:spPr bwMode="auto">
          <a:xfrm>
            <a:off x="2765408" y="3877275"/>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文本框 1"/>
          <p:cNvSpPr txBox="1"/>
          <p:nvPr/>
        </p:nvSpPr>
        <p:spPr>
          <a:xfrm>
            <a:off x="3925703" y="4969231"/>
            <a:ext cx="2004304" cy="461665"/>
          </a:xfrm>
          <a:prstGeom prst="rect">
            <a:avLst/>
          </a:prstGeom>
          <a:noFill/>
        </p:spPr>
        <p:txBody>
          <a:bodyPr wrap="square" rtlCol="0">
            <a:spAutoFit/>
          </a:bodyPr>
          <a:lstStyle/>
          <a:p>
            <a:r>
              <a:rPr kumimoji="1" lang="en-US" altLang="zh-CN" sz="2400" b="1" dirty="0"/>
              <a:t>DRAM Banks</a:t>
            </a:r>
            <a:endParaRPr kumimoji="1" lang="zh-CN" altLang="en-US" sz="2400" b="1" dirty="0"/>
          </a:p>
        </p:txBody>
      </p:sp>
      <p:cxnSp>
        <p:nvCxnSpPr>
          <p:cNvPr id="6" name="直线连接符 5"/>
          <p:cNvCxnSpPr/>
          <p:nvPr/>
        </p:nvCxnSpPr>
        <p:spPr>
          <a:xfrm>
            <a:off x="3592286" y="2858796"/>
            <a:ext cx="12095" cy="2080381"/>
          </a:xfrm>
          <a:prstGeom prst="line">
            <a:avLst/>
          </a:prstGeom>
          <a:ln w="3810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0" name="直线连接符 29"/>
          <p:cNvCxnSpPr/>
          <p:nvPr/>
        </p:nvCxnSpPr>
        <p:spPr>
          <a:xfrm>
            <a:off x="6224210" y="2858796"/>
            <a:ext cx="0" cy="2080381"/>
          </a:xfrm>
          <a:prstGeom prst="line">
            <a:avLst/>
          </a:prstGeom>
          <a:ln w="38100"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9" name="文本框 8"/>
          <p:cNvSpPr txBox="1"/>
          <p:nvPr/>
        </p:nvSpPr>
        <p:spPr>
          <a:xfrm>
            <a:off x="1644953" y="2565275"/>
            <a:ext cx="1433105" cy="461665"/>
          </a:xfrm>
          <a:prstGeom prst="rect">
            <a:avLst/>
          </a:prstGeom>
          <a:noFill/>
        </p:spPr>
        <p:txBody>
          <a:bodyPr wrap="square" rtlCol="0">
            <a:spAutoFit/>
          </a:bodyPr>
          <a:lstStyle/>
          <a:p>
            <a:r>
              <a:rPr kumimoji="1" lang="en-US" altLang="zh-CN" sz="2400" b="1" dirty="0">
                <a:solidFill>
                  <a:schemeClr val="accent4">
                    <a:lumMod val="75000"/>
                  </a:schemeClr>
                </a:solidFill>
              </a:rPr>
              <a:t>Thread 1</a:t>
            </a:r>
            <a:endParaRPr kumimoji="1" lang="zh-CN" altLang="en-US" sz="2400" b="1" dirty="0">
              <a:solidFill>
                <a:schemeClr val="accent4">
                  <a:lumMod val="75000"/>
                </a:schemeClr>
              </a:solidFill>
            </a:endParaRPr>
          </a:p>
        </p:txBody>
      </p:sp>
      <p:sp>
        <p:nvSpPr>
          <p:cNvPr id="34" name="文本框 33"/>
          <p:cNvSpPr txBox="1"/>
          <p:nvPr/>
        </p:nvSpPr>
        <p:spPr>
          <a:xfrm>
            <a:off x="4250192" y="2553180"/>
            <a:ext cx="1826381" cy="461665"/>
          </a:xfrm>
          <a:prstGeom prst="rect">
            <a:avLst/>
          </a:prstGeom>
          <a:noFill/>
        </p:spPr>
        <p:txBody>
          <a:bodyPr wrap="square" rtlCol="0">
            <a:spAutoFit/>
          </a:bodyPr>
          <a:lstStyle/>
          <a:p>
            <a:r>
              <a:rPr kumimoji="1" lang="en-US" altLang="zh-CN" sz="2400" b="1" dirty="0">
                <a:solidFill>
                  <a:schemeClr val="accent6">
                    <a:lumMod val="75000"/>
                  </a:schemeClr>
                </a:solidFill>
              </a:rPr>
              <a:t>Thread 2</a:t>
            </a:r>
            <a:endParaRPr kumimoji="1" lang="zh-CN" altLang="en-US" sz="2400" b="1" dirty="0">
              <a:solidFill>
                <a:schemeClr val="accent6">
                  <a:lumMod val="75000"/>
                </a:schemeClr>
              </a:solidFill>
            </a:endParaRPr>
          </a:p>
        </p:txBody>
      </p:sp>
      <p:sp>
        <p:nvSpPr>
          <p:cNvPr id="35" name="文本框 34"/>
          <p:cNvSpPr txBox="1"/>
          <p:nvPr/>
        </p:nvSpPr>
        <p:spPr>
          <a:xfrm>
            <a:off x="6609626" y="2553180"/>
            <a:ext cx="1488596" cy="461665"/>
          </a:xfrm>
          <a:prstGeom prst="rect">
            <a:avLst/>
          </a:prstGeom>
          <a:noFill/>
        </p:spPr>
        <p:txBody>
          <a:bodyPr wrap="square" rtlCol="0">
            <a:spAutoFit/>
          </a:bodyPr>
          <a:lstStyle/>
          <a:p>
            <a:r>
              <a:rPr kumimoji="1" lang="en-US" altLang="zh-CN" sz="2400" b="1" dirty="0">
                <a:solidFill>
                  <a:schemeClr val="accent3">
                    <a:lumMod val="75000"/>
                  </a:schemeClr>
                </a:solidFill>
              </a:rPr>
              <a:t>Thread 3</a:t>
            </a:r>
            <a:endParaRPr kumimoji="1" lang="zh-CN" altLang="en-US" sz="2400" b="1" dirty="0">
              <a:solidFill>
                <a:schemeClr val="accent3">
                  <a:lumMod val="75000"/>
                </a:schemeClr>
              </a:solidFill>
            </a:endParaRPr>
          </a:p>
        </p:txBody>
      </p:sp>
      <p:sp>
        <p:nvSpPr>
          <p:cNvPr id="10" name="下箭头 9"/>
          <p:cNvSpPr/>
          <p:nvPr/>
        </p:nvSpPr>
        <p:spPr>
          <a:xfrm>
            <a:off x="2058715" y="3135795"/>
            <a:ext cx="396618" cy="485001"/>
          </a:xfrm>
          <a:prstGeom prst="downArrow">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5" name="下箭头 54"/>
          <p:cNvSpPr/>
          <p:nvPr/>
        </p:nvSpPr>
        <p:spPr>
          <a:xfrm>
            <a:off x="4706684" y="3135795"/>
            <a:ext cx="396618" cy="485001"/>
          </a:xfrm>
          <a:prstGeom prst="down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6" name="下箭头 55"/>
          <p:cNvSpPr/>
          <p:nvPr/>
        </p:nvSpPr>
        <p:spPr>
          <a:xfrm>
            <a:off x="7037623" y="3135795"/>
            <a:ext cx="396618" cy="485001"/>
          </a:xfrm>
          <a:prstGeom prst="downArrow">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7" name="下箭头 56"/>
          <p:cNvSpPr/>
          <p:nvPr/>
        </p:nvSpPr>
        <p:spPr>
          <a:xfrm rot="17898526">
            <a:off x="3393977" y="2921040"/>
            <a:ext cx="396618" cy="1067596"/>
          </a:xfrm>
          <a:prstGeom prst="downArrow">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12" name="直线连接符 11"/>
          <p:cNvCxnSpPr/>
          <p:nvPr/>
        </p:nvCxnSpPr>
        <p:spPr>
          <a:xfrm>
            <a:off x="3380768" y="3087415"/>
            <a:ext cx="519717" cy="50771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直线连接符 57"/>
          <p:cNvCxnSpPr/>
          <p:nvPr/>
        </p:nvCxnSpPr>
        <p:spPr>
          <a:xfrm flipV="1">
            <a:off x="3404958" y="3051130"/>
            <a:ext cx="459619" cy="556091"/>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8" name="圆角矩形 37"/>
          <p:cNvSpPr>
            <a:spLocks noChangeArrowheads="1"/>
          </p:cNvSpPr>
          <p:nvPr/>
        </p:nvSpPr>
        <p:spPr bwMode="auto">
          <a:xfrm>
            <a:off x="4643327" y="4013763"/>
            <a:ext cx="523438" cy="667140"/>
          </a:xfrm>
          <a:prstGeom prst="roundRect">
            <a:avLst>
              <a:gd name="adj" fmla="val 1315"/>
            </a:avLst>
          </a:prstGeom>
          <a:solidFill>
            <a:srgbClr val="C0504D"/>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60" name="圆角矩形 59"/>
          <p:cNvSpPr/>
          <p:nvPr/>
        </p:nvSpPr>
        <p:spPr bwMode="auto">
          <a:xfrm>
            <a:off x="4643327" y="3911708"/>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文本框 32">
            <a:extLst>
              <a:ext uri="{FF2B5EF4-FFF2-40B4-BE49-F238E27FC236}">
                <a16:creationId xmlns:a16="http://schemas.microsoft.com/office/drawing/2014/main" id="{C8A0FBDA-A61C-4F8E-8418-3EE12CF65DF4}"/>
              </a:ext>
            </a:extLst>
          </p:cNvPr>
          <p:cNvSpPr txBox="1"/>
          <p:nvPr/>
        </p:nvSpPr>
        <p:spPr>
          <a:xfrm>
            <a:off x="0" y="5516944"/>
            <a:ext cx="9144000" cy="584775"/>
          </a:xfrm>
          <a:prstGeom prst="rect">
            <a:avLst/>
          </a:prstGeom>
          <a:noFill/>
        </p:spPr>
        <p:txBody>
          <a:bodyPr wrap="square" rtlCol="0">
            <a:spAutoFit/>
          </a:bodyPr>
          <a:lstStyle/>
          <a:p>
            <a:pPr algn="ctr"/>
            <a:r>
              <a:rPr kumimoji="1" lang="en-US" altLang="zh-CN" sz="3200" b="1" dirty="0">
                <a:solidFill>
                  <a:srgbClr val="0070C0"/>
                </a:solidFill>
              </a:rPr>
              <a:t>How to achieve this goal? – Relying on the OS  </a:t>
            </a:r>
            <a:endParaRPr kumimoji="1" lang="zh-CN" altLang="en-US" sz="3200" b="1" dirty="0">
              <a:solidFill>
                <a:srgbClr val="0070C0"/>
              </a:solidFill>
            </a:endParaRPr>
          </a:p>
        </p:txBody>
      </p:sp>
    </p:spTree>
    <p:extLst>
      <p:ext uri="{BB962C8B-B14F-4D97-AF65-F5344CB8AC3E}">
        <p14:creationId xmlns:p14="http://schemas.microsoft.com/office/powerpoint/2010/main" val="87960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par>
                          <p:cTn id="11" fill="hold">
                            <p:stCondLst>
                              <p:cond delay="0"/>
                            </p:stCondLst>
                            <p:childTnLst>
                              <p:par>
                                <p:cTn id="12" presetID="27" presetClass="emph" presetSubtype="0" fill="remove" grpId="1" nodeType="afterEffect">
                                  <p:stCondLst>
                                    <p:cond delay="0"/>
                                  </p:stCondLst>
                                  <p:childTnLst>
                                    <p:animClr clrSpc="rgb" dir="cw">
                                      <p:cBhvr override="childStyle">
                                        <p:cTn id="13" dur="500" autoRev="1" fill="remove"/>
                                        <p:tgtEl>
                                          <p:spTgt spid="10"/>
                                        </p:tgtEl>
                                        <p:attrNameLst>
                                          <p:attrName>style.color</p:attrName>
                                        </p:attrNameLst>
                                      </p:cBhvr>
                                      <p:to>
                                        <a:schemeClr val="bg1"/>
                                      </p:to>
                                    </p:animClr>
                                    <p:animClr clrSpc="rgb" dir="cw">
                                      <p:cBhvr>
                                        <p:cTn id="14" dur="500" autoRev="1" fill="remove"/>
                                        <p:tgtEl>
                                          <p:spTgt spid="10"/>
                                        </p:tgtEl>
                                        <p:attrNameLst>
                                          <p:attrName>fillcolor</p:attrName>
                                        </p:attrNameLst>
                                      </p:cBhvr>
                                      <p:to>
                                        <a:schemeClr val="bg1"/>
                                      </p:to>
                                    </p:animClr>
                                    <p:set>
                                      <p:cBhvr>
                                        <p:cTn id="15" dur="500" autoRev="1" fill="remove"/>
                                        <p:tgtEl>
                                          <p:spTgt spid="10"/>
                                        </p:tgtEl>
                                        <p:attrNameLst>
                                          <p:attrName>fill.type</p:attrName>
                                        </p:attrNameLst>
                                      </p:cBhvr>
                                      <p:to>
                                        <p:strVal val="solid"/>
                                      </p:to>
                                    </p:set>
                                    <p:set>
                                      <p:cBhvr>
                                        <p:cTn id="16" dur="500" autoRev="1" fill="remove"/>
                                        <p:tgtEl>
                                          <p:spTgt spid="10"/>
                                        </p:tgtEl>
                                        <p:attrNameLst>
                                          <p:attrName>fill.on</p:attrName>
                                        </p:attrNameLst>
                                      </p:cBhvr>
                                      <p:to>
                                        <p:strVal val="true"/>
                                      </p:to>
                                    </p:set>
                                  </p:childTnLst>
                                </p:cTn>
                              </p:par>
                              <p:par>
                                <p:cTn id="17" presetID="27" presetClass="emph" presetSubtype="0" fill="remove" grpId="1" nodeType="withEffect">
                                  <p:stCondLst>
                                    <p:cond delay="0"/>
                                  </p:stCondLst>
                                  <p:childTnLst>
                                    <p:animClr clrSpc="rgb" dir="cw">
                                      <p:cBhvr override="childStyle">
                                        <p:cTn id="18" dur="500" autoRev="1" fill="remove"/>
                                        <p:tgtEl>
                                          <p:spTgt spid="55"/>
                                        </p:tgtEl>
                                        <p:attrNameLst>
                                          <p:attrName>style.color</p:attrName>
                                        </p:attrNameLst>
                                      </p:cBhvr>
                                      <p:to>
                                        <a:schemeClr val="bg1"/>
                                      </p:to>
                                    </p:animClr>
                                    <p:animClr clrSpc="rgb" dir="cw">
                                      <p:cBhvr>
                                        <p:cTn id="19" dur="500" autoRev="1" fill="remove"/>
                                        <p:tgtEl>
                                          <p:spTgt spid="55"/>
                                        </p:tgtEl>
                                        <p:attrNameLst>
                                          <p:attrName>fillcolor</p:attrName>
                                        </p:attrNameLst>
                                      </p:cBhvr>
                                      <p:to>
                                        <a:schemeClr val="bg1"/>
                                      </p:to>
                                    </p:animClr>
                                    <p:set>
                                      <p:cBhvr>
                                        <p:cTn id="20" dur="500" autoRev="1" fill="remove"/>
                                        <p:tgtEl>
                                          <p:spTgt spid="55"/>
                                        </p:tgtEl>
                                        <p:attrNameLst>
                                          <p:attrName>fill.type</p:attrName>
                                        </p:attrNameLst>
                                      </p:cBhvr>
                                      <p:to>
                                        <p:strVal val="solid"/>
                                      </p:to>
                                    </p:set>
                                    <p:set>
                                      <p:cBhvr>
                                        <p:cTn id="21" dur="500" autoRev="1" fill="remove"/>
                                        <p:tgtEl>
                                          <p:spTgt spid="55"/>
                                        </p:tgtEl>
                                        <p:attrNameLst>
                                          <p:attrName>fill.on</p:attrName>
                                        </p:attrNameLst>
                                      </p:cBhvr>
                                      <p:to>
                                        <p:strVal val="true"/>
                                      </p:to>
                                    </p:set>
                                  </p:childTnLst>
                                </p:cTn>
                              </p:par>
                              <p:par>
                                <p:cTn id="22" presetID="27" presetClass="emph" presetSubtype="0" fill="remove" grpId="1" nodeType="withEffect">
                                  <p:stCondLst>
                                    <p:cond delay="0"/>
                                  </p:stCondLst>
                                  <p:childTnLst>
                                    <p:animClr clrSpc="rgb" dir="cw">
                                      <p:cBhvr override="childStyle">
                                        <p:cTn id="23" dur="500" autoRev="1" fill="remove"/>
                                        <p:tgtEl>
                                          <p:spTgt spid="56"/>
                                        </p:tgtEl>
                                        <p:attrNameLst>
                                          <p:attrName>style.color</p:attrName>
                                        </p:attrNameLst>
                                      </p:cBhvr>
                                      <p:to>
                                        <a:schemeClr val="bg1"/>
                                      </p:to>
                                    </p:animClr>
                                    <p:animClr clrSpc="rgb" dir="cw">
                                      <p:cBhvr>
                                        <p:cTn id="24" dur="500" autoRev="1" fill="remove"/>
                                        <p:tgtEl>
                                          <p:spTgt spid="56"/>
                                        </p:tgtEl>
                                        <p:attrNameLst>
                                          <p:attrName>fillcolor</p:attrName>
                                        </p:attrNameLst>
                                      </p:cBhvr>
                                      <p:to>
                                        <a:schemeClr val="bg1"/>
                                      </p:to>
                                    </p:animClr>
                                    <p:set>
                                      <p:cBhvr>
                                        <p:cTn id="25" dur="500" autoRev="1" fill="remove"/>
                                        <p:tgtEl>
                                          <p:spTgt spid="56"/>
                                        </p:tgtEl>
                                        <p:attrNameLst>
                                          <p:attrName>fill.type</p:attrName>
                                        </p:attrNameLst>
                                      </p:cBhvr>
                                      <p:to>
                                        <p:strVal val="solid"/>
                                      </p:to>
                                    </p:set>
                                    <p:set>
                                      <p:cBhvr>
                                        <p:cTn id="26" dur="500" autoRev="1" fill="remove"/>
                                        <p:tgtEl>
                                          <p:spTgt spid="56"/>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par>
                          <p:cTn id="31" fill="hold">
                            <p:stCondLst>
                              <p:cond delay="0"/>
                            </p:stCondLst>
                            <p:childTnLst>
                              <p:par>
                                <p:cTn id="32" presetID="26" presetClass="emph" presetSubtype="0" fill="hold" grpId="1" nodeType="afterEffect">
                                  <p:stCondLst>
                                    <p:cond delay="0"/>
                                  </p:stCondLst>
                                  <p:childTnLst>
                                    <p:animEffect transition="out" filter="fade">
                                      <p:cBhvr>
                                        <p:cTn id="33" dur="1000" tmFilter="0, 0; .2, .5; .8, .5; 1, 0"/>
                                        <p:tgtEl>
                                          <p:spTgt spid="57"/>
                                        </p:tgtEl>
                                      </p:cBhvr>
                                    </p:animEffect>
                                    <p:animScale>
                                      <p:cBhvr>
                                        <p:cTn id="34" dur="500" autoRev="1" fill="hold"/>
                                        <p:tgtEl>
                                          <p:spTgt spid="57"/>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5" grpId="0" animBg="1"/>
      <p:bldP spid="55" grpId="1" animBg="1"/>
      <p:bldP spid="56" grpId="0" animBg="1"/>
      <p:bldP spid="56" grpId="1" animBg="1"/>
      <p:bldP spid="57" grpId="0" animBg="1"/>
      <p:bldP spid="57" grpId="1"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2725" y="685639"/>
            <a:ext cx="9059810" cy="1077218"/>
          </a:xfrm>
          <a:prstGeom prst="rect">
            <a:avLst/>
          </a:prstGeom>
          <a:noFill/>
        </p:spPr>
        <p:txBody>
          <a:bodyPr wrap="square" rtlCol="0">
            <a:spAutoFit/>
          </a:bodyPr>
          <a:lstStyle/>
          <a:p>
            <a:pPr marL="457200" indent="-457200">
              <a:buFont typeface="Arial"/>
              <a:buChar char="•"/>
            </a:pPr>
            <a:r>
              <a:rPr kumimoji="1" lang="en-US" altLang="zh-CN" sz="3200" b="1" dirty="0"/>
              <a:t>Some bits in Page Frame Number (PFN) denotes the bank address</a:t>
            </a:r>
            <a:endParaRPr kumimoji="1" lang="zh-CN" altLang="en-US" sz="3200" b="1" dirty="0"/>
          </a:p>
        </p:txBody>
      </p:sp>
      <p:pic>
        <p:nvPicPr>
          <p:cNvPr id="5" name="图片 4" descr="未命名.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 y="1663795"/>
            <a:ext cx="8002433" cy="1790137"/>
          </a:xfrm>
          <a:prstGeom prst="rect">
            <a:avLst/>
          </a:prstGeom>
        </p:spPr>
      </p:pic>
      <p:sp>
        <p:nvSpPr>
          <p:cNvPr id="37" name="标题 1"/>
          <p:cNvSpPr txBox="1">
            <a:spLocks/>
          </p:cNvSpPr>
          <p:nvPr/>
        </p:nvSpPr>
        <p:spPr>
          <a:xfrm>
            <a:off x="423810" y="-20828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b="1" dirty="0">
                <a:latin typeface="Calibri" charset="0"/>
                <a:ea typeface="宋体" charset="0"/>
              </a:rPr>
              <a:t>Bank bits in PFN</a:t>
            </a:r>
            <a:endParaRPr lang="zh-CN" altLang="en-US" b="1" dirty="0">
              <a:latin typeface="Calibri" charset="0"/>
              <a:ea typeface="宋体" charset="0"/>
            </a:endParaRPr>
          </a:p>
        </p:txBody>
      </p:sp>
      <p:sp>
        <p:nvSpPr>
          <p:cNvPr id="39" name="圆角矩形 38"/>
          <p:cNvSpPr>
            <a:spLocks noChangeArrowheads="1"/>
          </p:cNvSpPr>
          <p:nvPr/>
        </p:nvSpPr>
        <p:spPr bwMode="auto">
          <a:xfrm>
            <a:off x="896797" y="4353114"/>
            <a:ext cx="523438" cy="667140"/>
          </a:xfrm>
          <a:prstGeom prst="roundRect">
            <a:avLst>
              <a:gd name="adj" fmla="val 1315"/>
            </a:avLst>
          </a:prstGeom>
          <a:solidFill>
            <a:schemeClr val="accent3">
              <a:lumMod val="75000"/>
            </a:schemeClr>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0" name="圆角矩形 39"/>
          <p:cNvSpPr/>
          <p:nvPr/>
        </p:nvSpPr>
        <p:spPr bwMode="auto">
          <a:xfrm>
            <a:off x="896797" y="4251059"/>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圆角矩形 40"/>
          <p:cNvSpPr>
            <a:spLocks noChangeArrowheads="1"/>
          </p:cNvSpPr>
          <p:nvPr/>
        </p:nvSpPr>
        <p:spPr bwMode="auto">
          <a:xfrm>
            <a:off x="1049197" y="4505514"/>
            <a:ext cx="523438" cy="667140"/>
          </a:xfrm>
          <a:prstGeom prst="roundRect">
            <a:avLst>
              <a:gd name="adj" fmla="val 1315"/>
            </a:avLst>
          </a:prstGeom>
          <a:solidFill>
            <a:srgbClr val="C4BD97"/>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2" name="圆角矩形 41"/>
          <p:cNvSpPr/>
          <p:nvPr/>
        </p:nvSpPr>
        <p:spPr bwMode="auto">
          <a:xfrm>
            <a:off x="1049197" y="4403459"/>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圆角矩形 42"/>
          <p:cNvSpPr>
            <a:spLocks noChangeArrowheads="1"/>
          </p:cNvSpPr>
          <p:nvPr/>
        </p:nvSpPr>
        <p:spPr bwMode="auto">
          <a:xfrm>
            <a:off x="1201597" y="4657914"/>
            <a:ext cx="523438" cy="667140"/>
          </a:xfrm>
          <a:prstGeom prst="roundRect">
            <a:avLst>
              <a:gd name="adj" fmla="val 1315"/>
            </a:avLst>
          </a:prstGeom>
          <a:solidFill>
            <a:srgbClr val="C0504D"/>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4" name="圆角矩形 43"/>
          <p:cNvSpPr/>
          <p:nvPr/>
        </p:nvSpPr>
        <p:spPr bwMode="auto">
          <a:xfrm>
            <a:off x="1201597" y="4555859"/>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圆角矩形 44"/>
          <p:cNvSpPr>
            <a:spLocks noChangeArrowheads="1"/>
          </p:cNvSpPr>
          <p:nvPr/>
        </p:nvSpPr>
        <p:spPr bwMode="auto">
          <a:xfrm>
            <a:off x="1353997" y="4810314"/>
            <a:ext cx="523438" cy="667140"/>
          </a:xfrm>
          <a:prstGeom prst="roundRect">
            <a:avLst>
              <a:gd name="adj" fmla="val 1315"/>
            </a:avLst>
          </a:prstGeom>
          <a:solidFill>
            <a:srgbClr val="77933C"/>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6" name="圆角矩形 45"/>
          <p:cNvSpPr/>
          <p:nvPr/>
        </p:nvSpPr>
        <p:spPr bwMode="auto">
          <a:xfrm>
            <a:off x="1353997" y="4708259"/>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7" name="圆角矩形 46"/>
          <p:cNvSpPr>
            <a:spLocks noChangeArrowheads="1"/>
          </p:cNvSpPr>
          <p:nvPr/>
        </p:nvSpPr>
        <p:spPr bwMode="auto">
          <a:xfrm>
            <a:off x="1506397" y="4962714"/>
            <a:ext cx="523438" cy="667140"/>
          </a:xfrm>
          <a:prstGeom prst="roundRect">
            <a:avLst>
              <a:gd name="adj" fmla="val 1315"/>
            </a:avLst>
          </a:prstGeom>
          <a:solidFill>
            <a:srgbClr val="C4BD97"/>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8" name="圆角矩形 47"/>
          <p:cNvSpPr/>
          <p:nvPr/>
        </p:nvSpPr>
        <p:spPr bwMode="auto">
          <a:xfrm>
            <a:off x="1506397" y="4860659"/>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9" name="圆角矩形 48"/>
          <p:cNvSpPr>
            <a:spLocks noChangeArrowheads="1"/>
          </p:cNvSpPr>
          <p:nvPr/>
        </p:nvSpPr>
        <p:spPr bwMode="auto">
          <a:xfrm>
            <a:off x="1658797" y="5115114"/>
            <a:ext cx="523438" cy="667140"/>
          </a:xfrm>
          <a:prstGeom prst="roundRect">
            <a:avLst>
              <a:gd name="adj" fmla="val 1315"/>
            </a:avLst>
          </a:prstGeom>
          <a:solidFill>
            <a:srgbClr val="C0504D"/>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50" name="圆角矩形 49"/>
          <p:cNvSpPr/>
          <p:nvPr/>
        </p:nvSpPr>
        <p:spPr bwMode="auto">
          <a:xfrm>
            <a:off x="1658797" y="5013059"/>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 name="圆角矩形 50"/>
          <p:cNvSpPr>
            <a:spLocks noChangeArrowheads="1"/>
          </p:cNvSpPr>
          <p:nvPr/>
        </p:nvSpPr>
        <p:spPr bwMode="auto">
          <a:xfrm>
            <a:off x="1811197" y="5267514"/>
            <a:ext cx="523438" cy="667140"/>
          </a:xfrm>
          <a:prstGeom prst="roundRect">
            <a:avLst>
              <a:gd name="adj" fmla="val 1315"/>
            </a:avLst>
          </a:prstGeom>
          <a:solidFill>
            <a:srgbClr val="C4BD97"/>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52" name="圆角矩形 51"/>
          <p:cNvSpPr/>
          <p:nvPr/>
        </p:nvSpPr>
        <p:spPr bwMode="auto">
          <a:xfrm>
            <a:off x="1811197" y="5165459"/>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3" name="圆角矩形 52"/>
          <p:cNvSpPr>
            <a:spLocks noChangeArrowheads="1"/>
          </p:cNvSpPr>
          <p:nvPr/>
        </p:nvSpPr>
        <p:spPr bwMode="auto">
          <a:xfrm>
            <a:off x="1960885" y="5443938"/>
            <a:ext cx="523438" cy="667140"/>
          </a:xfrm>
          <a:prstGeom prst="roundRect">
            <a:avLst>
              <a:gd name="adj" fmla="val 1315"/>
            </a:avLst>
          </a:prstGeom>
          <a:solidFill>
            <a:srgbClr val="C0504D"/>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54" name="圆角矩形 53"/>
          <p:cNvSpPr/>
          <p:nvPr/>
        </p:nvSpPr>
        <p:spPr bwMode="auto">
          <a:xfrm>
            <a:off x="1960885" y="5341883"/>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文本框 1"/>
          <p:cNvSpPr txBox="1"/>
          <p:nvPr/>
        </p:nvSpPr>
        <p:spPr>
          <a:xfrm>
            <a:off x="211678" y="5266590"/>
            <a:ext cx="1042737" cy="830997"/>
          </a:xfrm>
          <a:prstGeom prst="rect">
            <a:avLst/>
          </a:prstGeom>
          <a:noFill/>
        </p:spPr>
        <p:txBody>
          <a:bodyPr wrap="square" rtlCol="0">
            <a:spAutoFit/>
          </a:bodyPr>
          <a:lstStyle/>
          <a:p>
            <a:r>
              <a:rPr kumimoji="1" lang="en-US" altLang="zh-CN" sz="2400" b="1" dirty="0"/>
              <a:t>DRAM Banks</a:t>
            </a:r>
            <a:endParaRPr kumimoji="1" lang="zh-CN" altLang="en-US" sz="2400" b="1" dirty="0"/>
          </a:p>
        </p:txBody>
      </p:sp>
      <p:cxnSp>
        <p:nvCxnSpPr>
          <p:cNvPr id="19" name="直线连接符 18"/>
          <p:cNvCxnSpPr/>
          <p:nvPr/>
        </p:nvCxnSpPr>
        <p:spPr>
          <a:xfrm>
            <a:off x="4542734" y="3303281"/>
            <a:ext cx="0" cy="150651"/>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61" name="直线箭头连接符 60"/>
          <p:cNvCxnSpPr/>
          <p:nvPr/>
        </p:nvCxnSpPr>
        <p:spPr>
          <a:xfrm flipH="1">
            <a:off x="2334635" y="3453932"/>
            <a:ext cx="2208099" cy="1014423"/>
          </a:xfrm>
          <a:prstGeom prst="straightConnector1">
            <a:avLst/>
          </a:prstGeom>
          <a:ln>
            <a:prstDash val="solid"/>
            <a:tailEnd type="arrow"/>
          </a:ln>
        </p:spPr>
        <p:style>
          <a:lnRef idx="2">
            <a:schemeClr val="accent1"/>
          </a:lnRef>
          <a:fillRef idx="0">
            <a:schemeClr val="accent1"/>
          </a:fillRef>
          <a:effectRef idx="1">
            <a:schemeClr val="accent1"/>
          </a:effectRef>
          <a:fontRef idx="minor">
            <a:schemeClr val="tx1"/>
          </a:fontRef>
        </p:style>
      </p:cxnSp>
      <p:sp>
        <p:nvSpPr>
          <p:cNvPr id="65" name="右大括号 64"/>
          <p:cNvSpPr/>
          <p:nvPr/>
        </p:nvSpPr>
        <p:spPr>
          <a:xfrm rot="18918404">
            <a:off x="1886364" y="3698127"/>
            <a:ext cx="429920" cy="1842824"/>
          </a:xfrm>
          <a:prstGeom prst="rightBrace">
            <a:avLst>
              <a:gd name="adj1" fmla="val 8333"/>
              <a:gd name="adj2" fmla="val 50050"/>
            </a:avLst>
          </a:prstGeom>
          <a:ln>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dirty="0"/>
          </a:p>
        </p:txBody>
      </p:sp>
      <p:sp>
        <p:nvSpPr>
          <p:cNvPr id="70" name="矩形 69"/>
          <p:cNvSpPr/>
          <p:nvPr/>
        </p:nvSpPr>
        <p:spPr>
          <a:xfrm>
            <a:off x="4095525" y="2419139"/>
            <a:ext cx="865814" cy="796299"/>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8" name="文本框 37"/>
          <p:cNvSpPr txBox="1"/>
          <p:nvPr/>
        </p:nvSpPr>
        <p:spPr>
          <a:xfrm>
            <a:off x="2978461" y="3391137"/>
            <a:ext cx="5517975" cy="1077218"/>
          </a:xfrm>
          <a:prstGeom prst="rect">
            <a:avLst/>
          </a:prstGeom>
          <a:noFill/>
        </p:spPr>
        <p:txBody>
          <a:bodyPr wrap="square" rtlCol="0">
            <a:spAutoFit/>
          </a:bodyPr>
          <a:lstStyle/>
          <a:p>
            <a:r>
              <a:rPr kumimoji="1" lang="en-US" altLang="zh-CN" sz="3200" b="1" dirty="0">
                <a:solidFill>
                  <a:srgbClr val="FF0000"/>
                </a:solidFill>
              </a:rPr>
              <a:t>Extend Page-Coloring to partition banks</a:t>
            </a:r>
            <a:endParaRPr kumimoji="1" lang="zh-CN" altLang="en-US" sz="3200" b="1" dirty="0">
              <a:solidFill>
                <a:srgbClr val="FF0000"/>
              </a:solidFill>
            </a:endParaRPr>
          </a:p>
        </p:txBody>
      </p:sp>
      <p:pic>
        <p:nvPicPr>
          <p:cNvPr id="3" name="图片 2" descr="屏幕快照 2019-12-05 下午8.08.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259" y="4403459"/>
            <a:ext cx="4995742" cy="2438539"/>
          </a:xfrm>
          <a:prstGeom prst="rect">
            <a:avLst/>
          </a:prstGeom>
        </p:spPr>
      </p:pic>
    </p:spTree>
    <p:extLst>
      <p:ext uri="{BB962C8B-B14F-4D97-AF65-F5344CB8AC3E}">
        <p14:creationId xmlns:p14="http://schemas.microsoft.com/office/powerpoint/2010/main" val="6101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2" grpId="0"/>
      <p:bldP spid="65" grpId="0" animBg="1"/>
      <p:bldP spid="70"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2725" y="1418660"/>
            <a:ext cx="8692949" cy="584776"/>
          </a:xfrm>
          <a:prstGeom prst="rect">
            <a:avLst/>
          </a:prstGeom>
          <a:noFill/>
        </p:spPr>
        <p:txBody>
          <a:bodyPr wrap="square" rtlCol="0">
            <a:spAutoFit/>
          </a:bodyPr>
          <a:lstStyle/>
          <a:p>
            <a:pPr marL="457200" indent="-457200">
              <a:buFont typeface="Arial"/>
              <a:buChar char="•"/>
            </a:pPr>
            <a:r>
              <a:rPr kumimoji="1" lang="en-US" altLang="zh-CN" sz="3200" b="1" dirty="0"/>
              <a:t>Banks are colored into diff. groups</a:t>
            </a:r>
            <a:endParaRPr kumimoji="1" lang="zh-CN" altLang="en-US" sz="3200" b="1" dirty="0"/>
          </a:p>
        </p:txBody>
      </p:sp>
      <p:sp>
        <p:nvSpPr>
          <p:cNvPr id="37" name="标题 1"/>
          <p:cNvSpPr txBox="1">
            <a:spLocks/>
          </p:cNvSpPr>
          <p:nvPr/>
        </p:nvSpPr>
        <p:spPr>
          <a:xfrm>
            <a:off x="0" y="259255"/>
            <a:ext cx="91440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b="1" dirty="0">
                <a:latin typeface="Calibri" charset="0"/>
                <a:ea typeface="宋体" charset="0"/>
              </a:rPr>
              <a:t>DRAM banks are colored according to bank bits in PFN</a:t>
            </a:r>
            <a:endParaRPr lang="zh-CN" altLang="en-US" b="1" dirty="0">
              <a:latin typeface="Calibri" charset="0"/>
              <a:ea typeface="宋体" charset="0"/>
            </a:endParaRPr>
          </a:p>
        </p:txBody>
      </p:sp>
      <p:sp>
        <p:nvSpPr>
          <p:cNvPr id="39" name="圆角矩形 38"/>
          <p:cNvSpPr>
            <a:spLocks noChangeArrowheads="1"/>
          </p:cNvSpPr>
          <p:nvPr/>
        </p:nvSpPr>
        <p:spPr bwMode="auto">
          <a:xfrm>
            <a:off x="7349575" y="3597581"/>
            <a:ext cx="523438" cy="667140"/>
          </a:xfrm>
          <a:prstGeom prst="roundRect">
            <a:avLst>
              <a:gd name="adj" fmla="val 1315"/>
            </a:avLst>
          </a:prstGeom>
          <a:solidFill>
            <a:schemeClr val="accent3">
              <a:lumMod val="75000"/>
            </a:schemeClr>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0" name="圆角矩形 39"/>
          <p:cNvSpPr/>
          <p:nvPr/>
        </p:nvSpPr>
        <p:spPr bwMode="auto">
          <a:xfrm>
            <a:off x="7349575" y="3495526"/>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圆角矩形 40"/>
          <p:cNvSpPr>
            <a:spLocks noChangeArrowheads="1"/>
          </p:cNvSpPr>
          <p:nvPr/>
        </p:nvSpPr>
        <p:spPr bwMode="auto">
          <a:xfrm>
            <a:off x="1330059" y="3566095"/>
            <a:ext cx="523438" cy="667140"/>
          </a:xfrm>
          <a:prstGeom prst="roundRect">
            <a:avLst>
              <a:gd name="adj" fmla="val 1315"/>
            </a:avLst>
          </a:prstGeom>
          <a:solidFill>
            <a:schemeClr val="accent4">
              <a:lumMod val="75000"/>
            </a:schemeClr>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2" name="圆角矩形 41"/>
          <p:cNvSpPr/>
          <p:nvPr/>
        </p:nvSpPr>
        <p:spPr bwMode="auto">
          <a:xfrm>
            <a:off x="1330059" y="3464040"/>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圆角矩形 42"/>
          <p:cNvSpPr>
            <a:spLocks noChangeArrowheads="1"/>
          </p:cNvSpPr>
          <p:nvPr/>
        </p:nvSpPr>
        <p:spPr bwMode="auto">
          <a:xfrm>
            <a:off x="5356276" y="3597581"/>
            <a:ext cx="523438" cy="667140"/>
          </a:xfrm>
          <a:prstGeom prst="roundRect">
            <a:avLst>
              <a:gd name="adj" fmla="val 1315"/>
            </a:avLst>
          </a:prstGeom>
          <a:solidFill>
            <a:srgbClr val="C0504D"/>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4" name="圆角矩形 43"/>
          <p:cNvSpPr/>
          <p:nvPr/>
        </p:nvSpPr>
        <p:spPr bwMode="auto">
          <a:xfrm>
            <a:off x="5356276" y="3495526"/>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圆角矩形 44"/>
          <p:cNvSpPr>
            <a:spLocks noChangeArrowheads="1"/>
          </p:cNvSpPr>
          <p:nvPr/>
        </p:nvSpPr>
        <p:spPr bwMode="auto">
          <a:xfrm>
            <a:off x="6573060" y="3597581"/>
            <a:ext cx="523438" cy="667140"/>
          </a:xfrm>
          <a:prstGeom prst="roundRect">
            <a:avLst>
              <a:gd name="adj" fmla="val 1315"/>
            </a:avLst>
          </a:prstGeom>
          <a:solidFill>
            <a:srgbClr val="77933C"/>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6" name="圆角矩形 45"/>
          <p:cNvSpPr/>
          <p:nvPr/>
        </p:nvSpPr>
        <p:spPr bwMode="auto">
          <a:xfrm>
            <a:off x="6573060" y="3495526"/>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7" name="圆角矩形 46"/>
          <p:cNvSpPr>
            <a:spLocks noChangeArrowheads="1"/>
          </p:cNvSpPr>
          <p:nvPr/>
        </p:nvSpPr>
        <p:spPr bwMode="auto">
          <a:xfrm>
            <a:off x="2058715" y="3566095"/>
            <a:ext cx="523438" cy="667140"/>
          </a:xfrm>
          <a:prstGeom prst="roundRect">
            <a:avLst>
              <a:gd name="adj" fmla="val 1315"/>
            </a:avLst>
          </a:prstGeom>
          <a:solidFill>
            <a:srgbClr val="604A7B"/>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48" name="圆角矩形 47"/>
          <p:cNvSpPr/>
          <p:nvPr/>
        </p:nvSpPr>
        <p:spPr bwMode="auto">
          <a:xfrm>
            <a:off x="2058715" y="3464040"/>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9" name="圆角矩形 48"/>
          <p:cNvSpPr>
            <a:spLocks noChangeArrowheads="1"/>
          </p:cNvSpPr>
          <p:nvPr/>
        </p:nvSpPr>
        <p:spPr bwMode="auto">
          <a:xfrm>
            <a:off x="3938687" y="3595368"/>
            <a:ext cx="523438" cy="667140"/>
          </a:xfrm>
          <a:prstGeom prst="roundRect">
            <a:avLst>
              <a:gd name="adj" fmla="val 1315"/>
            </a:avLst>
          </a:prstGeom>
          <a:solidFill>
            <a:srgbClr val="C0504D"/>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50" name="圆角矩形 49"/>
          <p:cNvSpPr/>
          <p:nvPr/>
        </p:nvSpPr>
        <p:spPr bwMode="auto">
          <a:xfrm>
            <a:off x="3938687" y="3493313"/>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 name="圆角矩形 50"/>
          <p:cNvSpPr>
            <a:spLocks noChangeArrowheads="1"/>
          </p:cNvSpPr>
          <p:nvPr/>
        </p:nvSpPr>
        <p:spPr bwMode="auto">
          <a:xfrm>
            <a:off x="2765408" y="3580396"/>
            <a:ext cx="523438" cy="667140"/>
          </a:xfrm>
          <a:prstGeom prst="roundRect">
            <a:avLst>
              <a:gd name="adj" fmla="val 1315"/>
            </a:avLst>
          </a:prstGeom>
          <a:solidFill>
            <a:srgbClr val="604A7B"/>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52" name="圆角矩形 51"/>
          <p:cNvSpPr/>
          <p:nvPr/>
        </p:nvSpPr>
        <p:spPr bwMode="auto">
          <a:xfrm>
            <a:off x="2765408" y="3464040"/>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文本框 1"/>
          <p:cNvSpPr txBox="1"/>
          <p:nvPr/>
        </p:nvSpPr>
        <p:spPr>
          <a:xfrm>
            <a:off x="3925703" y="4555996"/>
            <a:ext cx="2004304" cy="461665"/>
          </a:xfrm>
          <a:prstGeom prst="rect">
            <a:avLst/>
          </a:prstGeom>
          <a:noFill/>
        </p:spPr>
        <p:txBody>
          <a:bodyPr wrap="square" rtlCol="0">
            <a:spAutoFit/>
          </a:bodyPr>
          <a:lstStyle/>
          <a:p>
            <a:r>
              <a:rPr kumimoji="1" lang="en-US" altLang="zh-CN" sz="2400" b="1" dirty="0"/>
              <a:t>DRAM Banks</a:t>
            </a:r>
            <a:endParaRPr kumimoji="1" lang="zh-CN" altLang="en-US" sz="2400" b="1" dirty="0"/>
          </a:p>
        </p:txBody>
      </p:sp>
      <p:cxnSp>
        <p:nvCxnSpPr>
          <p:cNvPr id="6" name="直线连接符 5"/>
          <p:cNvCxnSpPr/>
          <p:nvPr/>
        </p:nvCxnSpPr>
        <p:spPr>
          <a:xfrm>
            <a:off x="3592286" y="2445561"/>
            <a:ext cx="12095" cy="2080381"/>
          </a:xfrm>
          <a:prstGeom prst="line">
            <a:avLst/>
          </a:prstGeom>
          <a:ln w="3810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0" name="直线连接符 29"/>
          <p:cNvCxnSpPr/>
          <p:nvPr/>
        </p:nvCxnSpPr>
        <p:spPr>
          <a:xfrm>
            <a:off x="6224210" y="2445561"/>
            <a:ext cx="0" cy="2080381"/>
          </a:xfrm>
          <a:prstGeom prst="line">
            <a:avLst/>
          </a:prstGeom>
          <a:ln w="38100"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9" name="文本框 8"/>
          <p:cNvSpPr txBox="1"/>
          <p:nvPr/>
        </p:nvSpPr>
        <p:spPr>
          <a:xfrm>
            <a:off x="1644953" y="2152040"/>
            <a:ext cx="1433105" cy="461665"/>
          </a:xfrm>
          <a:prstGeom prst="rect">
            <a:avLst/>
          </a:prstGeom>
          <a:noFill/>
        </p:spPr>
        <p:txBody>
          <a:bodyPr wrap="square" rtlCol="0">
            <a:spAutoFit/>
          </a:bodyPr>
          <a:lstStyle/>
          <a:p>
            <a:r>
              <a:rPr kumimoji="1" lang="en-US" altLang="zh-CN" sz="2400" b="1" dirty="0">
                <a:solidFill>
                  <a:schemeClr val="accent4">
                    <a:lumMod val="75000"/>
                  </a:schemeClr>
                </a:solidFill>
              </a:rPr>
              <a:t>Thread 1</a:t>
            </a:r>
            <a:endParaRPr kumimoji="1" lang="zh-CN" altLang="en-US" sz="2400" b="1" dirty="0">
              <a:solidFill>
                <a:schemeClr val="accent4">
                  <a:lumMod val="75000"/>
                </a:schemeClr>
              </a:solidFill>
            </a:endParaRPr>
          </a:p>
        </p:txBody>
      </p:sp>
      <p:sp>
        <p:nvSpPr>
          <p:cNvPr id="34" name="文本框 33"/>
          <p:cNvSpPr txBox="1"/>
          <p:nvPr/>
        </p:nvSpPr>
        <p:spPr>
          <a:xfrm>
            <a:off x="4250192" y="2139945"/>
            <a:ext cx="1826381" cy="461665"/>
          </a:xfrm>
          <a:prstGeom prst="rect">
            <a:avLst/>
          </a:prstGeom>
          <a:noFill/>
        </p:spPr>
        <p:txBody>
          <a:bodyPr wrap="square" rtlCol="0">
            <a:spAutoFit/>
          </a:bodyPr>
          <a:lstStyle/>
          <a:p>
            <a:r>
              <a:rPr kumimoji="1" lang="en-US" altLang="zh-CN" sz="2400" b="1" dirty="0">
                <a:solidFill>
                  <a:schemeClr val="accent6">
                    <a:lumMod val="75000"/>
                  </a:schemeClr>
                </a:solidFill>
              </a:rPr>
              <a:t>Thread 2</a:t>
            </a:r>
            <a:endParaRPr kumimoji="1" lang="zh-CN" altLang="en-US" sz="2400" b="1" dirty="0">
              <a:solidFill>
                <a:schemeClr val="accent6">
                  <a:lumMod val="75000"/>
                </a:schemeClr>
              </a:solidFill>
            </a:endParaRPr>
          </a:p>
        </p:txBody>
      </p:sp>
      <p:sp>
        <p:nvSpPr>
          <p:cNvPr id="35" name="文本框 34"/>
          <p:cNvSpPr txBox="1"/>
          <p:nvPr/>
        </p:nvSpPr>
        <p:spPr>
          <a:xfrm>
            <a:off x="6609626" y="2139945"/>
            <a:ext cx="1488596" cy="461665"/>
          </a:xfrm>
          <a:prstGeom prst="rect">
            <a:avLst/>
          </a:prstGeom>
          <a:noFill/>
        </p:spPr>
        <p:txBody>
          <a:bodyPr wrap="square" rtlCol="0">
            <a:spAutoFit/>
          </a:bodyPr>
          <a:lstStyle/>
          <a:p>
            <a:r>
              <a:rPr kumimoji="1" lang="en-US" altLang="zh-CN" sz="2400" b="1" dirty="0">
                <a:solidFill>
                  <a:schemeClr val="accent3">
                    <a:lumMod val="75000"/>
                  </a:schemeClr>
                </a:solidFill>
              </a:rPr>
              <a:t>Thread 3</a:t>
            </a:r>
            <a:endParaRPr kumimoji="1" lang="zh-CN" altLang="en-US" sz="2400" b="1" dirty="0">
              <a:solidFill>
                <a:schemeClr val="accent3">
                  <a:lumMod val="75000"/>
                </a:schemeClr>
              </a:solidFill>
            </a:endParaRPr>
          </a:p>
        </p:txBody>
      </p:sp>
      <p:sp>
        <p:nvSpPr>
          <p:cNvPr id="10" name="下箭头 9"/>
          <p:cNvSpPr/>
          <p:nvPr/>
        </p:nvSpPr>
        <p:spPr>
          <a:xfrm>
            <a:off x="2058715" y="2722560"/>
            <a:ext cx="396618" cy="485001"/>
          </a:xfrm>
          <a:prstGeom prst="downArrow">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5" name="下箭头 54"/>
          <p:cNvSpPr/>
          <p:nvPr/>
        </p:nvSpPr>
        <p:spPr>
          <a:xfrm>
            <a:off x="4706684" y="2722560"/>
            <a:ext cx="396618" cy="485001"/>
          </a:xfrm>
          <a:prstGeom prst="down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6" name="下箭头 55"/>
          <p:cNvSpPr/>
          <p:nvPr/>
        </p:nvSpPr>
        <p:spPr>
          <a:xfrm>
            <a:off x="7037623" y="2722560"/>
            <a:ext cx="396618" cy="485001"/>
          </a:xfrm>
          <a:prstGeom prst="downArrow">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7" name="下箭头 56"/>
          <p:cNvSpPr/>
          <p:nvPr/>
        </p:nvSpPr>
        <p:spPr>
          <a:xfrm rot="17898526">
            <a:off x="3393977" y="2507805"/>
            <a:ext cx="396618" cy="1067596"/>
          </a:xfrm>
          <a:prstGeom prst="downArrow">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12" name="直线连接符 11"/>
          <p:cNvCxnSpPr/>
          <p:nvPr/>
        </p:nvCxnSpPr>
        <p:spPr>
          <a:xfrm>
            <a:off x="3380768" y="2674180"/>
            <a:ext cx="519717" cy="50771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直线连接符 57"/>
          <p:cNvCxnSpPr/>
          <p:nvPr/>
        </p:nvCxnSpPr>
        <p:spPr>
          <a:xfrm flipV="1">
            <a:off x="3404958" y="2637895"/>
            <a:ext cx="459619" cy="556091"/>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9" name="文本框 58"/>
          <p:cNvSpPr txBox="1"/>
          <p:nvPr/>
        </p:nvSpPr>
        <p:spPr>
          <a:xfrm>
            <a:off x="347567" y="5184012"/>
            <a:ext cx="8887563" cy="1077218"/>
          </a:xfrm>
          <a:prstGeom prst="rect">
            <a:avLst/>
          </a:prstGeom>
          <a:noFill/>
        </p:spPr>
        <p:txBody>
          <a:bodyPr wrap="square" rtlCol="0">
            <a:spAutoFit/>
          </a:bodyPr>
          <a:lstStyle/>
          <a:p>
            <a:r>
              <a:rPr kumimoji="1" lang="en-US" altLang="zh-CN" sz="3200" b="1" dirty="0">
                <a:solidFill>
                  <a:srgbClr val="0070C0"/>
                </a:solidFill>
              </a:rPr>
              <a:t>Reducing the available amount of banks that one thread can access</a:t>
            </a:r>
            <a:endParaRPr kumimoji="1" lang="zh-CN" altLang="en-US" sz="3200" b="1" dirty="0">
              <a:solidFill>
                <a:srgbClr val="0070C0"/>
              </a:solidFill>
            </a:endParaRPr>
          </a:p>
        </p:txBody>
      </p:sp>
      <p:sp>
        <p:nvSpPr>
          <p:cNvPr id="38" name="圆角矩形 37"/>
          <p:cNvSpPr>
            <a:spLocks noChangeArrowheads="1"/>
          </p:cNvSpPr>
          <p:nvPr/>
        </p:nvSpPr>
        <p:spPr bwMode="auto">
          <a:xfrm>
            <a:off x="4643327" y="3600528"/>
            <a:ext cx="523438" cy="667140"/>
          </a:xfrm>
          <a:prstGeom prst="roundRect">
            <a:avLst>
              <a:gd name="adj" fmla="val 1315"/>
            </a:avLst>
          </a:prstGeom>
          <a:solidFill>
            <a:srgbClr val="C0504D"/>
          </a:soli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zh-CN" altLang="en-US">
              <a:solidFill>
                <a:schemeClr val="dk1"/>
              </a:solidFill>
              <a:latin typeface="+mn-lt"/>
              <a:ea typeface="+mn-ea"/>
              <a:cs typeface="+mn-cs"/>
            </a:endParaRPr>
          </a:p>
        </p:txBody>
      </p:sp>
      <p:sp>
        <p:nvSpPr>
          <p:cNvPr id="60" name="圆角矩形 59"/>
          <p:cNvSpPr/>
          <p:nvPr/>
        </p:nvSpPr>
        <p:spPr bwMode="auto">
          <a:xfrm>
            <a:off x="4643327" y="3498473"/>
            <a:ext cx="523438" cy="10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29234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4395</TotalTime>
  <Words>4475</Words>
  <Application>Microsoft Office PowerPoint</Application>
  <PresentationFormat>全屏显示(4:3)</PresentationFormat>
  <Paragraphs>459</Paragraphs>
  <Slides>49</Slides>
  <Notes>35</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49</vt:i4>
      </vt:variant>
    </vt:vector>
  </HeadingPairs>
  <TitlesOfParts>
    <vt:vector size="56" baseType="lpstr">
      <vt:lpstr>Heiti SC Light</vt:lpstr>
      <vt:lpstr>Lucida Grande</vt:lpstr>
      <vt:lpstr>黑体</vt:lpstr>
      <vt:lpstr>Arial</vt:lpstr>
      <vt:lpstr>Calibri</vt:lpstr>
      <vt:lpstr>Verdana</vt:lpstr>
      <vt:lpstr>Office 主题</vt:lpstr>
      <vt:lpstr>Achieving Better Resource Scheduling through Enhanced OS and ML Technologies </vt:lpstr>
      <vt:lpstr>Executive Summary</vt:lpstr>
      <vt:lpstr>Topic 1: Memory partitioning mechanism </vt:lpstr>
      <vt:lpstr>Organization of Shared Memory System More cores share the memory system; main memory B/W is still the bottleneck</vt:lpstr>
      <vt:lpstr>Interferences on DRAM Banks Threads suffer from Row-Buffer Conflicts</vt:lpstr>
      <vt:lpstr>The Performance Lost                       -- Caused by Inter-thread Interferences</vt:lpstr>
      <vt:lpstr>PowerPoint 演示文稿</vt:lpstr>
      <vt:lpstr>PowerPoint 演示文稿</vt:lpstr>
      <vt:lpstr>PowerPoint 演示文稿</vt:lpstr>
      <vt:lpstr>The necessary bank amount</vt:lpstr>
      <vt:lpstr>Where do the benefits come from?</vt:lpstr>
      <vt:lpstr>Bank-level Partition Mechanism (BPM)</vt:lpstr>
      <vt:lpstr>Experiment Environment</vt:lpstr>
      <vt:lpstr>Experimental Results BPM motivates many studies on the field of memory optimizations </vt:lpstr>
      <vt:lpstr>Extend BPM to BPM+ Memory accesses are scheduled across channels and banks  </vt:lpstr>
      <vt:lpstr>BPM+: Overall System Performance</vt:lpstr>
      <vt:lpstr>Memory Optimization Framework                   -- Supporting Dyn. and Flexible Scheduler </vt:lpstr>
      <vt:lpstr>BPM/BPM+ and Per-core Bandwidth</vt:lpstr>
      <vt:lpstr>In What We Win?</vt:lpstr>
      <vt:lpstr>Advanced Technical Evolutions: Hierarchically optimizing data placement across cache and main memory banks</vt:lpstr>
      <vt:lpstr>Architecture Features on Modern Multicore Systems</vt:lpstr>
      <vt:lpstr>“Vertical” Partitioning using O-Bits</vt:lpstr>
      <vt:lpstr>The Evolutions of Page-Coloring </vt:lpstr>
      <vt:lpstr>The Performance Gains from Vertical Partitioning</vt:lpstr>
      <vt:lpstr> Handling Multiplicity by Multi-policy                                -- Memory Policy Decision Tree </vt:lpstr>
      <vt:lpstr>A Case in Practice on Customizing Buddy System  in Linux Kernel @ Sys-Inventor Lab </vt:lpstr>
      <vt:lpstr>PowerPoint 演示文稿</vt:lpstr>
      <vt:lpstr>Overall Performance</vt:lpstr>
      <vt:lpstr>Topic 2: Hybrid memory management in OS for systems using NVM-DRAM</vt:lpstr>
      <vt:lpstr>Hybrid Memory System</vt:lpstr>
      <vt:lpstr>How Pages are Mapped between Memories                    -- HyMM: Hot Pages vs. Cold Pages</vt:lpstr>
      <vt:lpstr>HyMM – The Results</vt:lpstr>
      <vt:lpstr>Memos: Hybrid Memory Management</vt:lpstr>
      <vt:lpstr>PowerPoint 演示文稿</vt:lpstr>
      <vt:lpstr>PowerPoint 演示文稿</vt:lpstr>
      <vt:lpstr>Topic 3: Leveraging ML to Enhance Resource Scheduling for Microservices in Cloud Environments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Conclusions</vt:lpstr>
    </vt:vector>
  </TitlesOfParts>
  <Company>ok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ll ll</dc:creator>
  <cp:lastModifiedBy>liu lei</cp:lastModifiedBy>
  <cp:revision>911</cp:revision>
  <dcterms:created xsi:type="dcterms:W3CDTF">2015-07-27T21:30:05Z</dcterms:created>
  <dcterms:modified xsi:type="dcterms:W3CDTF">2019-12-12T10:48:59Z</dcterms:modified>
</cp:coreProperties>
</file>